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8" r:id="rId2"/>
    <p:sldId id="273" r:id="rId3"/>
    <p:sldId id="274" r:id="rId4"/>
    <p:sldId id="285" r:id="rId5"/>
    <p:sldId id="269" r:id="rId6"/>
    <p:sldId id="275" r:id="rId7"/>
    <p:sldId id="260" r:id="rId8"/>
    <p:sldId id="276" r:id="rId9"/>
    <p:sldId id="261" r:id="rId10"/>
    <p:sldId id="262" r:id="rId11"/>
    <p:sldId id="271" r:id="rId12"/>
    <p:sldId id="292" r:id="rId13"/>
    <p:sldId id="293" r:id="rId14"/>
    <p:sldId id="294" r:id="rId15"/>
    <p:sldId id="295" r:id="rId16"/>
    <p:sldId id="296" r:id="rId17"/>
    <p:sldId id="272" r:id="rId18"/>
    <p:sldId id="266" r:id="rId19"/>
    <p:sldId id="278" r:id="rId20"/>
    <p:sldId id="279" r:id="rId21"/>
    <p:sldId id="280" r:id="rId22"/>
    <p:sldId id="281" r:id="rId23"/>
    <p:sldId id="291" r:id="rId24"/>
    <p:sldId id="267" r:id="rId25"/>
    <p:sldId id="277"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E8D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3D340F-D701-4599-BEEA-3681DEAA8B00}" type="datetimeFigureOut">
              <a:rPr lang="en-US" smtClean="0"/>
              <a:pPr/>
              <a:t>12/12/2009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BDC0CF-271E-41E6-9548-B9A992FFEEDA}"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95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B8B0BF-C23B-4C94-B8CA-6E5131F5F57A}" type="slidenum">
              <a:rPr lang="en-AU" smtClean="0"/>
              <a:pPr fontAlgn="base">
                <a:spcBef>
                  <a:spcPct val="0"/>
                </a:spcBef>
                <a:spcAft>
                  <a:spcPct val="0"/>
                </a:spcAft>
                <a:defRPr/>
              </a:pPr>
              <a:t>12</a:t>
            </a:fld>
            <a:endParaRPr lang="en-AU"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95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AD77572-2377-4AF9-B551-A389A6959E4B}" type="slidenum">
              <a:rPr lang="en-AU" smtClean="0"/>
              <a:pPr fontAlgn="base">
                <a:spcBef>
                  <a:spcPct val="0"/>
                </a:spcBef>
                <a:spcAft>
                  <a:spcPct val="0"/>
                </a:spcAft>
                <a:defRPr/>
              </a:pPr>
              <a:t>13</a:t>
            </a:fld>
            <a:endParaRPr lang="en-AU"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95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80CCAB-9476-4002-A36F-911AC3A2DCBF}" type="slidenum">
              <a:rPr lang="en-AU" smtClean="0"/>
              <a:pPr fontAlgn="base">
                <a:spcBef>
                  <a:spcPct val="0"/>
                </a:spcBef>
                <a:spcAft>
                  <a:spcPct val="0"/>
                </a:spcAft>
                <a:defRPr/>
              </a:pPr>
              <a:t>14</a:t>
            </a:fld>
            <a:endParaRPr lang="en-AU"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95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D1CAE9-8F28-42D8-AFBE-796D776E165F}" type="slidenum">
              <a:rPr lang="en-AU" smtClean="0"/>
              <a:pPr fontAlgn="base">
                <a:spcBef>
                  <a:spcPct val="0"/>
                </a:spcBef>
                <a:spcAft>
                  <a:spcPct val="0"/>
                </a:spcAft>
                <a:defRPr/>
              </a:pPr>
              <a:t>15</a:t>
            </a:fld>
            <a:endParaRPr lang="en-AU"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95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859B84-80F2-4835-93AB-337A98C64789}" type="slidenum">
              <a:rPr lang="en-AU" smtClean="0"/>
              <a:pPr fontAlgn="base">
                <a:spcBef>
                  <a:spcPct val="0"/>
                </a:spcBef>
                <a:spcAft>
                  <a:spcPct val="0"/>
                </a:spcAft>
                <a:defRPr/>
              </a:pPr>
              <a:t>16</a:t>
            </a:fld>
            <a:endParaRPr lang="en-AU"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24</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25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4" name="Slide Number Placeholder 3"/>
          <p:cNvSpPr>
            <a:spLocks noGrp="1"/>
          </p:cNvSpPr>
          <p:nvPr>
            <p:ph type="sldNum" sz="quarter" idx="5"/>
          </p:nvPr>
        </p:nvSpPr>
        <p:spPr/>
        <p:txBody>
          <a:bodyPr/>
          <a:lstStyle/>
          <a:p>
            <a:pPr>
              <a:defRPr/>
            </a:pPr>
            <a:fld id="{872C54F0-864C-478D-9453-9DE6A9556982}"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4" name="Slide Number Placeholder 3"/>
          <p:cNvSpPr>
            <a:spLocks noGrp="1"/>
          </p:cNvSpPr>
          <p:nvPr>
            <p:ph type="sldNum" sz="quarter" idx="5"/>
          </p:nvPr>
        </p:nvSpPr>
        <p:spPr/>
        <p:txBody>
          <a:bodyPr/>
          <a:lstStyle/>
          <a:p>
            <a:pPr>
              <a:defRPr/>
            </a:pPr>
            <a:fld id="{4AB6F254-70CA-4A24-8F21-9C535508EF8E}" type="slidenum">
              <a:rPr lang="en-US" smtClean="0"/>
              <a:pPr>
                <a:defRPr/>
              </a:pPr>
              <a:t>26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4" name="Slide Number Placeholder 3"/>
          <p:cNvSpPr>
            <a:spLocks noGrp="1"/>
          </p:cNvSpPr>
          <p:nvPr>
            <p:ph type="sldNum" sz="quarter" idx="5"/>
          </p:nvPr>
        </p:nvSpPr>
        <p:spPr/>
        <p:txBody>
          <a:bodyPr/>
          <a:lstStyle/>
          <a:p>
            <a:pPr>
              <a:defRPr/>
            </a:pPr>
            <a:fld id="{FBD6460C-0ED5-4EF6-BF86-EE1280785E98}"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F935D3-46ED-46D0-AF12-75D175C15638}" type="slidenum">
              <a:rPr lang="en-US" smtClean="0"/>
              <a:pPr fontAlgn="base">
                <a:spcBef>
                  <a:spcPct val="0"/>
                </a:spcBef>
                <a:spcAft>
                  <a:spcPct val="0"/>
                </a:spcAft>
                <a:defRPr/>
              </a:pPr>
              <a:t>4</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B3BDC0CF-271E-41E6-9548-B9A992FFEED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bwMode="auto">
          <a:noFill/>
          <a:ln>
            <a:solidFill>
              <a:srgbClr val="000000"/>
            </a:solidFill>
            <a:miter lim="800000"/>
            <a:headEnd/>
            <a:tailEnd/>
          </a:ln>
        </p:spPr>
      </p:sp>
      <p:sp>
        <p:nvSpPr>
          <p:cNvPr id="1249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198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521FF4D-C1E7-489C-A338-9FF5D14699C8}" type="slidenum">
              <a:rPr lang="en-US" smtClean="0"/>
              <a:pPr fontAlgn="base">
                <a:spcBef>
                  <a:spcPct val="0"/>
                </a:spcBef>
                <a:spcAft>
                  <a:spcPct val="0"/>
                </a:spcAft>
                <a:defRPr/>
              </a:pPr>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bwMode="auto">
          <a:noFill/>
          <a:ln>
            <a:solidFill>
              <a:srgbClr val="000000"/>
            </a:solidFill>
            <a:miter lim="800000"/>
            <a:headEnd/>
            <a:tailEnd/>
          </a:ln>
        </p:spPr>
      </p:sp>
      <p:sp>
        <p:nvSpPr>
          <p:cNvPr id="12697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AU" dirty="0" smtClean="0"/>
          </a:p>
        </p:txBody>
      </p:sp>
      <p:sp>
        <p:nvSpPr>
          <p:cNvPr id="4" name="Slide Number Placeholder 3"/>
          <p:cNvSpPr>
            <a:spLocks noGrp="1"/>
          </p:cNvSpPr>
          <p:nvPr>
            <p:ph type="sldNum" sz="quarter" idx="5"/>
          </p:nvPr>
        </p:nvSpPr>
        <p:spPr/>
        <p:txBody>
          <a:bodyPr/>
          <a:lstStyle/>
          <a:p>
            <a:pPr>
              <a:defRPr/>
            </a:pPr>
            <a:fld id="{7AAB7C0B-378C-4E5E-8A72-44C67A21993F}"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bwMode="auto">
          <a:noFill/>
          <a:ln>
            <a:solidFill>
              <a:srgbClr val="000000"/>
            </a:solidFill>
            <a:miter lim="800000"/>
            <a:headEnd/>
            <a:tailEnd/>
          </a:ln>
        </p:spPr>
      </p:sp>
      <p:sp>
        <p:nvSpPr>
          <p:cNvPr id="1290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1095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BB0627-8807-4660-B2A0-2E0CD87CD8BB}" type="slidenum">
              <a:rPr lang="en-AU" smtClean="0"/>
              <a:pPr fontAlgn="base">
                <a:spcBef>
                  <a:spcPct val="0"/>
                </a:spcBef>
                <a:spcAft>
                  <a:spcPct val="0"/>
                </a:spcAft>
                <a:defRPr/>
              </a:pPr>
              <a:t>10</a:t>
            </a:fld>
            <a:endParaRPr lang="en-AU"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659837-426A-4C41-8C1F-1ED9B89B1FD7}" type="datetimeFigureOut">
              <a:rPr lang="en-US" smtClean="0"/>
              <a:pPr/>
              <a:t>12/12/2009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29B1DEF-6108-42A9-84D8-AA8DCCD6D9D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659837-426A-4C41-8C1F-1ED9B89B1FD7}" type="datetimeFigureOut">
              <a:rPr lang="en-US" smtClean="0"/>
              <a:pPr/>
              <a:t>12/12/2009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9B1DEF-6108-42A9-84D8-AA8DCCD6D9D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audacity.sourceforge.net/" TargetMode="External"/><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hyperlink" Target="http://cunningham.acer.edu.au/dbtw-wpd/textbase/NSWIT/NSW_Digest_1_09.html"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freemind.sourceforge.net/wiki/extensions/freemind/flashwindow.php?initLoadFile=/wiki/images/9/9c/Writing_an_essay_with_FreeMind.mm&amp;startCollapsedToLevel=5&amp;mm_title=Writing_an_essay_with_FreeMind.mm" TargetMode="External"/><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hyperlink" Target="https://detwww.det.nsw.edu.au/deptresources/majorprojects/dernsw/proflearn/index.htm-" TargetMode="External"/><Relationship Id="rId2" Type="http://schemas.openxmlformats.org/officeDocument/2006/relationships/hyperlink" Target="http://www.tale.edu.au/tale/live/teachers/shared/tools/schools.jsp" TargetMode="External"/><Relationship Id="rId1" Type="http://schemas.openxmlformats.org/officeDocument/2006/relationships/slideLayout" Target="../slideLayouts/slideLayout2.xml"/><Relationship Id="rId5" Type="http://schemas.openxmlformats.org/officeDocument/2006/relationships/hyperlink" Target="http://www.irvingisd.net/one2one/main.htm" TargetMode="External"/><Relationship Id="rId4" Type="http://schemas.openxmlformats.org/officeDocument/2006/relationships/hyperlink" Target="http://etc.usf.edu/plans/default.htm"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nap.edu/catalog.php?record_id=6160"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hyperlink" Target="http://digiteen.ning.com/forum?page=4" TargetMode="External"/><Relationship Id="rId4" Type="http://schemas.openxmlformats.org/officeDocument/2006/relationships/hyperlink" Target="http://www.adobe.com/education/instruction/adsc/"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visuwords.com/?word=connected"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kn.pacbell.com/news/CAschools/science.htm" TargetMode="External"/><Relationship Id="rId5" Type="http://schemas.openxmlformats.org/officeDocument/2006/relationships/hyperlink" Target="http://cooltoolsforschools.wikispaces.com/?responseToken=08d40fc592f425e0609f7b90a024fde22" TargetMode="External"/><Relationship Id="rId4" Type="http://schemas.openxmlformats.org/officeDocument/2006/relationships/hyperlink" Target="http://www.boxoftricks.net/?page_id=29"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hyperlink" Target="http://www.globe.gov/projects" TargetMode="Externa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www.zoomerang.com/"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8.jpeg"/><Relationship Id="rId4" Type="http://schemas.openxmlformats.org/officeDocument/2006/relationships/hyperlink" Target="Ecological%20Footprint.do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67000"/>
            <a:lum/>
          </a:blip>
          <a:srcRect/>
          <a:stretch>
            <a:fillRect l="-9000" r="-9000"/>
          </a:stretch>
        </a:blip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0" y="4648200"/>
            <a:ext cx="9144000" cy="1470025"/>
          </a:xfrm>
        </p:spPr>
        <p:txBody>
          <a:bodyPr>
            <a:noAutofit/>
          </a:bodyPr>
          <a:lstStyle/>
          <a:p>
            <a:r>
              <a:rPr lang="en-US" sz="9600" dirty="0" smtClean="0">
                <a:latin typeface="Bernard MT Condensed" pitchFamily="18" charset="0"/>
              </a:rPr>
              <a:t>DER</a:t>
            </a:r>
            <a:endParaRPr lang="en-US" sz="9600" dirty="0">
              <a:latin typeface="Bernard MT Condensed" pitchFamily="18" charset="0"/>
            </a:endParaRPr>
          </a:p>
        </p:txBody>
      </p:sp>
      <p:sp>
        <p:nvSpPr>
          <p:cNvPr id="6" name="Subtitle 5"/>
          <p:cNvSpPr>
            <a:spLocks noGrp="1"/>
          </p:cNvSpPr>
          <p:nvPr>
            <p:ph type="subTitle" idx="1"/>
          </p:nvPr>
        </p:nvSpPr>
        <p:spPr>
          <a:xfrm>
            <a:off x="1752600" y="6019800"/>
            <a:ext cx="7391400" cy="609600"/>
          </a:xfrm>
        </p:spPr>
        <p:txBody>
          <a:bodyPr>
            <a:noAutofit/>
          </a:bodyPr>
          <a:lstStyle/>
          <a:p>
            <a:r>
              <a:rPr lang="en-US" sz="4800" b="1" i="1" dirty="0" smtClean="0">
                <a:solidFill>
                  <a:schemeClr val="tx1"/>
                </a:solidFill>
              </a:rPr>
              <a:t>Learning with Laptops</a:t>
            </a:r>
            <a:endParaRPr lang="en-US" sz="4800" b="1" i="1" dirty="0">
              <a:solidFill>
                <a:schemeClr val="tx1"/>
              </a:solidFill>
            </a:endParaRPr>
          </a:p>
        </p:txBody>
      </p:sp>
      <p:pic>
        <p:nvPicPr>
          <p:cNvPr id="8" name="Picture 3" descr="det-nsr-logo.jpg"/>
          <p:cNvPicPr>
            <a:picLocks noChangeAspect="1"/>
          </p:cNvPicPr>
          <p:nvPr/>
        </p:nvPicPr>
        <p:blipFill>
          <a:blip r:embed="rId4" cstate="print"/>
          <a:srcRect/>
          <a:stretch>
            <a:fillRect/>
          </a:stretch>
        </p:blipFill>
        <p:spPr bwMode="auto">
          <a:xfrm>
            <a:off x="0" y="5840413"/>
            <a:ext cx="1600200" cy="1017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214313" y="274638"/>
            <a:ext cx="4662487" cy="715962"/>
          </a:xfrm>
          <a:solidFill>
            <a:schemeClr val="bg1">
              <a:lumMod val="65000"/>
            </a:schemeClr>
          </a:solidFill>
          <a:ln>
            <a:solidFill>
              <a:schemeClr val="tx1"/>
            </a:solidFill>
          </a:ln>
        </p:spPr>
        <p:txBody>
          <a:bodyPr>
            <a:normAutofit fontScale="90000"/>
          </a:bodyPr>
          <a:lstStyle/>
          <a:p>
            <a:pPr eaLnBrk="1" hangingPunct="1"/>
            <a:r>
              <a:rPr lang="en-US" b="1" dirty="0" smtClean="0"/>
              <a:t>Digi</a:t>
            </a:r>
            <a:r>
              <a:rPr lang="en-US" b="1" dirty="0" smtClean="0"/>
              <a:t>-texts</a:t>
            </a:r>
            <a:endParaRPr lang="en-US" b="1" dirty="0" smtClean="0"/>
          </a:p>
        </p:txBody>
      </p:sp>
      <p:sp>
        <p:nvSpPr>
          <p:cNvPr id="34819" name="Content Placeholder 2"/>
          <p:cNvSpPr>
            <a:spLocks noGrp="1"/>
          </p:cNvSpPr>
          <p:nvPr>
            <p:ph idx="1"/>
          </p:nvPr>
        </p:nvSpPr>
        <p:spPr>
          <a:xfrm>
            <a:off x="214313" y="1143000"/>
            <a:ext cx="4662487" cy="5429250"/>
          </a:xfrm>
        </p:spPr>
        <p:txBody>
          <a:bodyPr rtlCol="0">
            <a:normAutofit fontScale="70000" lnSpcReduction="20000"/>
          </a:bodyPr>
          <a:lstStyle/>
          <a:p>
            <a:pPr eaLnBrk="1" fontAlgn="auto" hangingPunct="1">
              <a:spcAft>
                <a:spcPts val="0"/>
              </a:spcAft>
              <a:buNone/>
              <a:defRPr/>
            </a:pPr>
            <a:r>
              <a:rPr lang="en-US" sz="3300" b="1" dirty="0" smtClean="0"/>
              <a:t>English Topic: </a:t>
            </a:r>
            <a:r>
              <a:rPr lang="en-US" sz="3300" dirty="0" smtClean="0"/>
              <a:t>Personal Stories</a:t>
            </a:r>
          </a:p>
          <a:p>
            <a:pPr eaLnBrk="1" fontAlgn="auto" hangingPunct="1">
              <a:spcAft>
                <a:spcPts val="0"/>
              </a:spcAft>
              <a:buFont typeface="Wingdings" pitchFamily="2" charset="2"/>
              <a:buChar char="§"/>
              <a:defRPr/>
            </a:pPr>
            <a:r>
              <a:rPr lang="en-US" sz="3300" b="1" dirty="0" smtClean="0"/>
              <a:t>Outcomes: </a:t>
            </a:r>
            <a:r>
              <a:rPr lang="en-US" sz="3300" dirty="0" smtClean="0"/>
              <a:t>1, 4, 5 &amp; 6</a:t>
            </a:r>
          </a:p>
          <a:p>
            <a:pPr eaLnBrk="1" fontAlgn="auto" hangingPunct="1">
              <a:spcAft>
                <a:spcPts val="0"/>
              </a:spcAft>
              <a:buFont typeface="Wingdings" pitchFamily="2" charset="2"/>
              <a:buChar char="§"/>
              <a:defRPr/>
            </a:pPr>
            <a:r>
              <a:rPr lang="en-US" sz="3300" b="1" dirty="0" smtClean="0"/>
              <a:t>Concept: </a:t>
            </a:r>
            <a:r>
              <a:rPr lang="en-US" sz="3300" dirty="0" smtClean="0"/>
              <a:t>Craft</a:t>
            </a:r>
            <a:endParaRPr lang="en-AU" sz="3300" dirty="0" smtClean="0"/>
          </a:p>
          <a:p>
            <a:pPr eaLnBrk="1" fontAlgn="auto" hangingPunct="1">
              <a:spcAft>
                <a:spcPts val="0"/>
              </a:spcAft>
              <a:buFont typeface="Wingdings" pitchFamily="2" charset="2"/>
              <a:buChar char="§"/>
              <a:defRPr/>
            </a:pPr>
            <a:r>
              <a:rPr lang="en-AU" sz="3300" b="1" dirty="0" smtClean="0"/>
              <a:t>Key Ideas:</a:t>
            </a:r>
          </a:p>
          <a:p>
            <a:pPr marL="514350" indent="-514350">
              <a:buFont typeface="Arial" pitchFamily="34" charset="0"/>
              <a:buAutoNum type="arabicPeriod"/>
              <a:defRPr/>
            </a:pPr>
            <a:r>
              <a:rPr lang="en-AU" sz="3300" dirty="0"/>
              <a:t>The power of imagery and figurative devices in writing to engage and move the reader</a:t>
            </a:r>
            <a:endParaRPr lang="en-AU" sz="3300" dirty="0" smtClean="0"/>
          </a:p>
          <a:p>
            <a:pPr marL="514350" indent="-514350">
              <a:buFont typeface="Arial" pitchFamily="34" charset="0"/>
              <a:buAutoNum type="arabicPeriod"/>
              <a:defRPr/>
            </a:pPr>
            <a:r>
              <a:rPr lang="en-AU" sz="3300" dirty="0"/>
              <a:t>How the structure of a narrative can enhance the quality of a </a:t>
            </a:r>
            <a:r>
              <a:rPr lang="en-AU" sz="3300" dirty="0" smtClean="0"/>
              <a:t>narrative</a:t>
            </a:r>
          </a:p>
          <a:p>
            <a:pPr marL="514350" indent="-514350" eaLnBrk="1" fontAlgn="auto" hangingPunct="1">
              <a:spcAft>
                <a:spcPts val="0"/>
              </a:spcAft>
              <a:buFont typeface="Wingdings" pitchFamily="2" charset="2"/>
              <a:buChar char="§"/>
              <a:defRPr/>
            </a:pPr>
            <a:r>
              <a:rPr lang="en-AU" sz="3300" b="1" dirty="0" smtClean="0"/>
              <a:t>Tasks: </a:t>
            </a:r>
          </a:p>
          <a:p>
            <a:pPr marL="514350" indent="-514350">
              <a:buAutoNum type="arabicPeriod"/>
              <a:defRPr/>
            </a:pPr>
            <a:r>
              <a:rPr lang="en-US" sz="3300" b="1" dirty="0" smtClean="0"/>
              <a:t>Digital </a:t>
            </a:r>
            <a:r>
              <a:rPr lang="en-US" sz="3300" b="1" dirty="0"/>
              <a:t>Narrative </a:t>
            </a:r>
            <a:r>
              <a:rPr lang="en-US" sz="3300" dirty="0" smtClean="0"/>
              <a:t>(Premier</a:t>
            </a:r>
            <a:r>
              <a:rPr lang="en-US" sz="3300" dirty="0"/>
              <a:t>, </a:t>
            </a:r>
            <a:r>
              <a:rPr lang="en-US" sz="3300" dirty="0" smtClean="0"/>
              <a:t>Word, Audacity)</a:t>
            </a:r>
            <a:endParaRPr lang="en-US" sz="3300" dirty="0" smtClean="0"/>
          </a:p>
          <a:p>
            <a:pPr marL="514350" indent="-514350">
              <a:buAutoNum type="arabicPeriod"/>
              <a:defRPr/>
            </a:pPr>
            <a:r>
              <a:rPr lang="en-US" sz="3300" b="1" dirty="0"/>
              <a:t>Critical response to a </a:t>
            </a:r>
            <a:r>
              <a:rPr lang="en-US" sz="3300" b="1" dirty="0" smtClean="0"/>
              <a:t>short story </a:t>
            </a:r>
            <a:r>
              <a:rPr lang="en-US" sz="3300" dirty="0"/>
              <a:t>(Word document/Peer feedback using insert comment):</a:t>
            </a:r>
            <a:endParaRPr lang="en-AU" sz="3300" dirty="0" smtClean="0"/>
          </a:p>
          <a:p>
            <a:pPr eaLnBrk="1" fontAlgn="auto" hangingPunct="1">
              <a:spcAft>
                <a:spcPts val="0"/>
              </a:spcAft>
              <a:buNone/>
              <a:defRPr/>
            </a:pPr>
            <a:endParaRPr lang="en-US" dirty="0" smtClean="0"/>
          </a:p>
          <a:p>
            <a:pPr eaLnBrk="1" fontAlgn="auto" hangingPunct="1">
              <a:spcAft>
                <a:spcPts val="0"/>
              </a:spcAft>
              <a:buFont typeface="Wingdings" pitchFamily="2" charset="2"/>
              <a:buChar char="§"/>
              <a:defRPr/>
            </a:pPr>
            <a:endParaRPr lang="en-US" dirty="0" smtClean="0"/>
          </a:p>
        </p:txBody>
      </p:sp>
      <p:pic>
        <p:nvPicPr>
          <p:cNvPr id="4" name="Picture 3" descr="suitcase-girl_7529636_250%20image_tcm2-12431.jpg"/>
          <p:cNvPicPr>
            <a:picLocks noChangeAspect="1"/>
          </p:cNvPicPr>
          <p:nvPr/>
        </p:nvPicPr>
        <p:blipFill>
          <a:blip r:embed="rId3" cstate="print"/>
          <a:stretch>
            <a:fillRect/>
          </a:stretch>
        </p:blipFill>
        <p:spPr>
          <a:xfrm>
            <a:off x="5029200" y="-1"/>
            <a:ext cx="4114800" cy="685800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4419600" cy="792162"/>
          </a:xfrm>
          <a:solidFill>
            <a:schemeClr val="tx2">
              <a:lumMod val="20000"/>
              <a:lumOff val="80000"/>
            </a:schemeClr>
          </a:solidFill>
          <a:ln>
            <a:solidFill>
              <a:schemeClr val="tx1"/>
            </a:solidFill>
          </a:ln>
        </p:spPr>
        <p:txBody>
          <a:bodyPr>
            <a:normAutofit/>
          </a:bodyPr>
          <a:lstStyle/>
          <a:p>
            <a:r>
              <a:rPr lang="en-US" dirty="0" smtClean="0"/>
              <a:t>Learning Objects</a:t>
            </a:r>
            <a:endParaRPr lang="en-US" dirty="0"/>
          </a:p>
        </p:txBody>
      </p:sp>
      <p:sp>
        <p:nvSpPr>
          <p:cNvPr id="3" name="Content Placeholder 2"/>
          <p:cNvSpPr>
            <a:spLocks noGrp="1"/>
          </p:cNvSpPr>
          <p:nvPr>
            <p:ph idx="1"/>
          </p:nvPr>
        </p:nvSpPr>
        <p:spPr>
          <a:xfrm>
            <a:off x="152400" y="990600"/>
            <a:ext cx="4572000" cy="5562600"/>
          </a:xfrm>
        </p:spPr>
        <p:txBody>
          <a:bodyPr>
            <a:noAutofit/>
          </a:bodyPr>
          <a:lstStyle/>
          <a:p>
            <a:pPr>
              <a:buFont typeface="Wingdings" pitchFamily="2" charset="2"/>
              <a:buChar char="§"/>
            </a:pPr>
            <a:r>
              <a:rPr lang="en-US" sz="2600" dirty="0" smtClean="0"/>
              <a:t>Students creating objects to teach others:</a:t>
            </a:r>
          </a:p>
          <a:p>
            <a:pPr>
              <a:buFontTx/>
              <a:buChar char="-"/>
            </a:pPr>
            <a:r>
              <a:rPr lang="en-US" sz="2600" dirty="0" smtClean="0"/>
              <a:t>Quizzes in </a:t>
            </a:r>
            <a:r>
              <a:rPr lang="en-US" sz="2600" b="1" i="1" dirty="0" smtClean="0"/>
              <a:t>Captivate</a:t>
            </a:r>
            <a:endParaRPr lang="en-US" sz="2600" b="1" i="1" dirty="0" smtClean="0"/>
          </a:p>
          <a:p>
            <a:pPr>
              <a:buFontTx/>
              <a:buChar char="-"/>
            </a:pPr>
            <a:r>
              <a:rPr lang="en-US" sz="2600" dirty="0" smtClean="0"/>
              <a:t>Summaries, research, etc in </a:t>
            </a:r>
            <a:r>
              <a:rPr lang="en-US" sz="2600" b="1" i="1" dirty="0" smtClean="0"/>
              <a:t>OneNote</a:t>
            </a:r>
            <a:endParaRPr lang="en-US" sz="2600" b="1" i="1" dirty="0" smtClean="0"/>
          </a:p>
          <a:p>
            <a:pPr>
              <a:buFontTx/>
              <a:buChar char="-"/>
            </a:pPr>
            <a:r>
              <a:rPr lang="en-US" sz="2600" dirty="0" smtClean="0"/>
              <a:t>Presentations in </a:t>
            </a:r>
            <a:r>
              <a:rPr lang="en-US" sz="2600" b="1" i="1" dirty="0" smtClean="0"/>
              <a:t>Smart </a:t>
            </a:r>
            <a:r>
              <a:rPr lang="en-US" sz="2600" b="1" i="1" dirty="0" smtClean="0"/>
              <a:t>Notebook</a:t>
            </a:r>
          </a:p>
          <a:p>
            <a:pPr>
              <a:buFontTx/>
              <a:buChar char="-"/>
            </a:pPr>
            <a:r>
              <a:rPr lang="en-US" sz="2600" dirty="0" smtClean="0"/>
              <a:t>Mind </a:t>
            </a:r>
            <a:r>
              <a:rPr lang="en-US" sz="2600" dirty="0" smtClean="0"/>
              <a:t>map</a:t>
            </a:r>
            <a:r>
              <a:rPr lang="en-US" sz="2600" dirty="0" smtClean="0"/>
              <a:t>s in </a:t>
            </a:r>
            <a:r>
              <a:rPr lang="en-US" sz="2600" b="1" i="1" dirty="0" smtClean="0"/>
              <a:t>Freemind</a:t>
            </a:r>
            <a:endParaRPr lang="en-US" sz="2600" b="1" i="1" dirty="0" smtClean="0"/>
          </a:p>
          <a:p>
            <a:pPr>
              <a:buFontTx/>
              <a:buChar char="-"/>
            </a:pPr>
            <a:r>
              <a:rPr lang="en-US" sz="2600" dirty="0" smtClean="0"/>
              <a:t>Short films and advertisements in </a:t>
            </a:r>
            <a:r>
              <a:rPr lang="en-US" sz="2600" b="1" i="1" dirty="0" smtClean="0"/>
              <a:t>Premier</a:t>
            </a:r>
            <a:endParaRPr lang="en-US" sz="2600" b="1" i="1" dirty="0" smtClean="0"/>
          </a:p>
          <a:p>
            <a:pPr>
              <a:buFontTx/>
              <a:buChar char="-"/>
            </a:pPr>
            <a:r>
              <a:rPr lang="en-US" sz="2600" dirty="0" smtClean="0"/>
              <a:t>Podcasts in </a:t>
            </a:r>
            <a:r>
              <a:rPr lang="en-US" sz="2600" b="1" i="1" dirty="0" smtClean="0"/>
              <a:t>Audacity</a:t>
            </a:r>
            <a:r>
              <a:rPr lang="en-US" sz="2600" dirty="0" smtClean="0"/>
              <a:t> or </a:t>
            </a:r>
            <a:r>
              <a:rPr lang="en-US" sz="2600" b="1" i="1" dirty="0" smtClean="0"/>
              <a:t>Soundbooth</a:t>
            </a:r>
            <a:endParaRPr lang="en-US" sz="2600" b="1" i="1" dirty="0" smtClean="0"/>
          </a:p>
          <a:p>
            <a:pPr>
              <a:buFontTx/>
              <a:buChar char="-"/>
            </a:pPr>
            <a:r>
              <a:rPr lang="en-US" sz="2600" dirty="0" smtClean="0"/>
              <a:t>Angles in </a:t>
            </a:r>
            <a:r>
              <a:rPr lang="en-US" sz="2600" b="1" i="1" dirty="0" smtClean="0"/>
              <a:t>GeoGebra</a:t>
            </a:r>
            <a:endParaRPr lang="en-US" sz="2600" b="1" i="1" dirty="0" smtClean="0"/>
          </a:p>
        </p:txBody>
      </p:sp>
      <p:pic>
        <p:nvPicPr>
          <p:cNvPr id="5" name="Picture 4" descr="Corporate%20-%20Technology%2002%20(CB058865).jpg"/>
          <p:cNvPicPr>
            <a:picLocks noChangeAspect="1"/>
          </p:cNvPicPr>
          <p:nvPr/>
        </p:nvPicPr>
        <p:blipFill>
          <a:blip r:embed="rId3" cstate="print"/>
          <a:stretch>
            <a:fillRect/>
          </a:stretch>
        </p:blipFill>
        <p:spPr>
          <a:xfrm>
            <a:off x="4800600" y="0"/>
            <a:ext cx="43434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14313" y="274638"/>
            <a:ext cx="8501062" cy="792162"/>
          </a:xfrm>
          <a:solidFill>
            <a:schemeClr val="tx2">
              <a:lumMod val="60000"/>
              <a:lumOff val="40000"/>
            </a:schemeClr>
          </a:solidFill>
          <a:ln>
            <a:solidFill>
              <a:schemeClr val="tx1"/>
            </a:solidFill>
          </a:ln>
        </p:spPr>
        <p:txBody>
          <a:bodyPr/>
          <a:lstStyle/>
          <a:p>
            <a:pPr eaLnBrk="1" hangingPunct="1"/>
            <a:r>
              <a:rPr lang="en-US" sz="3500" b="1" dirty="0" smtClean="0">
                <a:solidFill>
                  <a:schemeClr val="bg1"/>
                </a:solidFill>
              </a:rPr>
              <a:t>Programming with DER: Stage 5 English</a:t>
            </a:r>
          </a:p>
        </p:txBody>
      </p:sp>
      <p:sp>
        <p:nvSpPr>
          <p:cNvPr id="34819" name="Content Placeholder 2"/>
          <p:cNvSpPr>
            <a:spLocks noGrp="1"/>
          </p:cNvSpPr>
          <p:nvPr>
            <p:ph idx="1"/>
          </p:nvPr>
        </p:nvSpPr>
        <p:spPr>
          <a:xfrm>
            <a:off x="214313" y="1219200"/>
            <a:ext cx="8572500" cy="5353050"/>
          </a:xfrm>
        </p:spPr>
        <p:txBody>
          <a:bodyPr rtlCol="0">
            <a:normAutofit fontScale="77500" lnSpcReduction="20000"/>
          </a:bodyPr>
          <a:lstStyle/>
          <a:p>
            <a:pPr eaLnBrk="1" fontAlgn="auto" hangingPunct="1">
              <a:spcAft>
                <a:spcPts val="0"/>
              </a:spcAft>
              <a:buFont typeface="Wingdings" pitchFamily="2" charset="2"/>
              <a:buChar char="§"/>
              <a:defRPr/>
            </a:pPr>
            <a:r>
              <a:rPr lang="en-US" sz="3100" b="1" dirty="0" smtClean="0"/>
              <a:t>Outcomes: </a:t>
            </a:r>
            <a:r>
              <a:rPr lang="en-US" sz="3100" dirty="0" smtClean="0"/>
              <a:t>1, 4 &amp; 6</a:t>
            </a:r>
          </a:p>
          <a:p>
            <a:pPr eaLnBrk="1" fontAlgn="auto" hangingPunct="1">
              <a:spcAft>
                <a:spcPts val="0"/>
              </a:spcAft>
              <a:buFont typeface="Wingdings" pitchFamily="2" charset="2"/>
              <a:buChar char="§"/>
              <a:defRPr/>
            </a:pPr>
            <a:r>
              <a:rPr lang="en-US" sz="3100" b="1" dirty="0" smtClean="0"/>
              <a:t>Naplan Data: </a:t>
            </a:r>
            <a:r>
              <a:rPr lang="en-US" sz="3100" dirty="0" smtClean="0"/>
              <a:t>Audience and structure noted as a concern</a:t>
            </a:r>
          </a:p>
          <a:p>
            <a:pPr eaLnBrk="1" fontAlgn="auto" hangingPunct="1">
              <a:spcAft>
                <a:spcPts val="0"/>
              </a:spcAft>
              <a:buFont typeface="Wingdings" pitchFamily="2" charset="2"/>
              <a:buChar char="§"/>
              <a:defRPr/>
            </a:pPr>
            <a:r>
              <a:rPr lang="en-US" sz="3100" b="1" dirty="0" smtClean="0"/>
              <a:t>HSC Feedback: </a:t>
            </a:r>
            <a:r>
              <a:rPr lang="en-US" sz="3100" dirty="0" smtClean="0"/>
              <a:t>Boys struggling with Paper Section II - Writing</a:t>
            </a:r>
          </a:p>
          <a:p>
            <a:pPr eaLnBrk="1" fontAlgn="auto" hangingPunct="1">
              <a:spcAft>
                <a:spcPts val="0"/>
              </a:spcAft>
              <a:buFont typeface="Wingdings" pitchFamily="2" charset="2"/>
              <a:buChar char="§"/>
              <a:defRPr/>
            </a:pPr>
            <a:r>
              <a:rPr lang="en-US" sz="3100" b="1" dirty="0" smtClean="0"/>
              <a:t>Concept: Craft: </a:t>
            </a:r>
            <a:r>
              <a:rPr lang="en-US" sz="3100" dirty="0" smtClean="0"/>
              <a:t>The qualities of an effective narrative – “Stories are the lifeblood of a nation” (Garth Boomer).</a:t>
            </a:r>
            <a:endParaRPr lang="en-AU" sz="3100" dirty="0" smtClean="0"/>
          </a:p>
          <a:p>
            <a:pPr eaLnBrk="1" fontAlgn="auto" hangingPunct="1">
              <a:spcAft>
                <a:spcPts val="0"/>
              </a:spcAft>
              <a:buFont typeface="Wingdings" pitchFamily="2" charset="2"/>
              <a:buChar char="§"/>
              <a:defRPr/>
            </a:pPr>
            <a:r>
              <a:rPr lang="en-AU" sz="3100" b="1" dirty="0" smtClean="0"/>
              <a:t>Key Question: </a:t>
            </a:r>
            <a:r>
              <a:rPr lang="en-AU" sz="3100" dirty="0" smtClean="0"/>
              <a:t>How do we craft a narrative that is engaging and affective?</a:t>
            </a:r>
            <a:endParaRPr lang="en-AU" sz="3100" i="1" dirty="0" smtClean="0"/>
          </a:p>
          <a:p>
            <a:pPr eaLnBrk="1" fontAlgn="auto" hangingPunct="1">
              <a:spcAft>
                <a:spcPts val="0"/>
              </a:spcAft>
              <a:buFont typeface="Wingdings" pitchFamily="2" charset="2"/>
              <a:buChar char="§"/>
              <a:defRPr/>
            </a:pPr>
            <a:r>
              <a:rPr lang="en-AU" sz="3100" b="1" dirty="0" smtClean="0"/>
              <a:t>Key Ideas:</a:t>
            </a:r>
          </a:p>
          <a:p>
            <a:pPr marL="514350" indent="-514350" eaLnBrk="1" fontAlgn="auto" hangingPunct="1">
              <a:spcAft>
                <a:spcPts val="0"/>
              </a:spcAft>
              <a:buFont typeface="Arial" pitchFamily="34" charset="0"/>
              <a:buAutoNum type="arabicPeriod"/>
              <a:defRPr/>
            </a:pPr>
            <a:r>
              <a:rPr lang="en-AU" sz="3100" dirty="0" smtClean="0"/>
              <a:t>The power of imagery and figurative devices in writing to engage and move the reader – “Words are like ants...nothing can penetrate into the cracks and gaps of life as thoroughly or as fast as words can” (Orhan Pamuk).</a:t>
            </a:r>
          </a:p>
          <a:p>
            <a:pPr marL="514350" indent="-514350" eaLnBrk="1" fontAlgn="auto" hangingPunct="1">
              <a:spcAft>
                <a:spcPts val="0"/>
              </a:spcAft>
              <a:buFont typeface="Arial" pitchFamily="34" charset="0"/>
              <a:buAutoNum type="arabicPeriod"/>
              <a:defRPr/>
            </a:pPr>
            <a:r>
              <a:rPr lang="en-AU" sz="3100" dirty="0" smtClean="0"/>
              <a:t>How the structure of a narrative can enhance the quality of a narrative</a:t>
            </a:r>
          </a:p>
          <a:p>
            <a:pPr marL="514350" indent="-514350" eaLnBrk="1" fontAlgn="auto" hangingPunct="1">
              <a:spcAft>
                <a:spcPts val="0"/>
              </a:spcAft>
              <a:buFont typeface="Arial" pitchFamily="34" charset="0"/>
              <a:buAutoNum type="arabicPeriod"/>
              <a:defRPr/>
            </a:pPr>
            <a:r>
              <a:rPr lang="en-AU" sz="3100" dirty="0" smtClean="0"/>
              <a:t>The importance of close editing</a:t>
            </a:r>
          </a:p>
          <a:p>
            <a:pPr eaLnBrk="1" fontAlgn="auto" hangingPunct="1">
              <a:spcAft>
                <a:spcPts val="0"/>
              </a:spcAft>
              <a:defRPr/>
            </a:pPr>
            <a:endParaRPr lang="en-US" dirty="0" smtClean="0"/>
          </a:p>
          <a:p>
            <a:pPr eaLnBrk="1" fontAlgn="auto" hangingPunct="1">
              <a:spcAft>
                <a:spcPts val="0"/>
              </a:spcAft>
              <a:buFont typeface="Wingdings" pitchFamily="2" charset="2"/>
              <a:buChar char="§"/>
              <a:defRPr/>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14312" y="228600"/>
            <a:ext cx="8548687" cy="914400"/>
          </a:xfrm>
          <a:solidFill>
            <a:schemeClr val="tx2">
              <a:lumMod val="60000"/>
              <a:lumOff val="40000"/>
            </a:schemeClr>
          </a:solidFill>
          <a:ln>
            <a:solidFill>
              <a:schemeClr val="tx1"/>
            </a:solidFill>
          </a:ln>
        </p:spPr>
        <p:txBody>
          <a:bodyPr/>
          <a:lstStyle/>
          <a:p>
            <a:pPr eaLnBrk="1" hangingPunct="1"/>
            <a:r>
              <a:rPr lang="en-US" sz="3500" b="1" dirty="0" smtClean="0">
                <a:solidFill>
                  <a:schemeClr val="bg1"/>
                </a:solidFill>
              </a:rPr>
              <a:t>Programming with DER: Stage 5 English</a:t>
            </a:r>
          </a:p>
        </p:txBody>
      </p:sp>
      <p:sp>
        <p:nvSpPr>
          <p:cNvPr id="34819" name="Content Placeholder 2"/>
          <p:cNvSpPr>
            <a:spLocks noGrp="1"/>
          </p:cNvSpPr>
          <p:nvPr>
            <p:ph idx="1"/>
          </p:nvPr>
        </p:nvSpPr>
        <p:spPr>
          <a:xfrm>
            <a:off x="214313" y="1371600"/>
            <a:ext cx="8624887" cy="5181600"/>
          </a:xfrm>
        </p:spPr>
        <p:txBody>
          <a:bodyPr rtlCol="0">
            <a:normAutofit fontScale="92500" lnSpcReduction="20000"/>
          </a:bodyPr>
          <a:lstStyle/>
          <a:p>
            <a:pPr eaLnBrk="1" fontAlgn="auto" hangingPunct="1">
              <a:spcAft>
                <a:spcPts val="0"/>
              </a:spcAft>
              <a:buFont typeface="Wingdings" pitchFamily="2" charset="2"/>
              <a:buChar char="§"/>
              <a:defRPr/>
            </a:pPr>
            <a:r>
              <a:rPr lang="en-US" sz="3000" b="1" dirty="0" smtClean="0"/>
              <a:t>Lesson delivery:</a:t>
            </a:r>
          </a:p>
          <a:p>
            <a:pPr eaLnBrk="1" fontAlgn="auto" hangingPunct="1">
              <a:spcAft>
                <a:spcPts val="0"/>
              </a:spcAft>
              <a:buFontTx/>
              <a:buChar char="-"/>
              <a:defRPr/>
            </a:pPr>
            <a:r>
              <a:rPr lang="en-US" sz="3100" dirty="0" smtClean="0"/>
              <a:t>All notes, hyperlinks and sample digital narratives in </a:t>
            </a:r>
            <a:r>
              <a:rPr lang="en-US" sz="3100" b="1" i="1" dirty="0" smtClean="0"/>
              <a:t>One Note</a:t>
            </a:r>
          </a:p>
          <a:p>
            <a:pPr eaLnBrk="1" fontAlgn="auto" hangingPunct="1">
              <a:spcAft>
                <a:spcPts val="0"/>
              </a:spcAft>
              <a:buFontTx/>
              <a:buChar char="-"/>
              <a:defRPr/>
            </a:pPr>
            <a:r>
              <a:rPr lang="en-US" sz="3100" dirty="0" smtClean="0"/>
              <a:t>Narrative typed in word and all editing done through spell check, synonym check (right click on the word</a:t>
            </a:r>
            <a:r>
              <a:rPr lang="en-US" sz="3100" dirty="0" smtClean="0"/>
              <a:t>)</a:t>
            </a:r>
          </a:p>
          <a:p>
            <a:pPr>
              <a:buFontTx/>
              <a:buChar char="-"/>
              <a:defRPr/>
            </a:pPr>
            <a:r>
              <a:rPr lang="en-US" sz="3100" dirty="0" smtClean="0"/>
              <a:t>Drafts uploaded to class wiki or </a:t>
            </a:r>
            <a:r>
              <a:rPr lang="en-US" sz="3100" dirty="0" smtClean="0"/>
              <a:t>ning</a:t>
            </a:r>
            <a:r>
              <a:rPr lang="en-US" sz="3100" dirty="0" smtClean="0"/>
              <a:t> for peer comments</a:t>
            </a:r>
          </a:p>
          <a:p>
            <a:pPr>
              <a:buFontTx/>
              <a:buChar char="-"/>
              <a:defRPr/>
            </a:pPr>
            <a:r>
              <a:rPr lang="en-US" sz="3100" dirty="0" smtClean="0"/>
              <a:t>Students access online module on how to use </a:t>
            </a:r>
            <a:r>
              <a:rPr lang="en-US" sz="3100" b="1" i="1" dirty="0" smtClean="0"/>
              <a:t>Premier</a:t>
            </a:r>
            <a:r>
              <a:rPr lang="en-US" sz="3100" dirty="0" smtClean="0"/>
              <a:t> or Power </a:t>
            </a:r>
            <a:r>
              <a:rPr lang="en-US" sz="3100" b="1" i="1" dirty="0" smtClean="0"/>
              <a:t>Point/Adobe Presenter </a:t>
            </a:r>
            <a:r>
              <a:rPr lang="en-US" sz="3100" dirty="0" smtClean="0"/>
              <a:t>or</a:t>
            </a:r>
            <a:r>
              <a:rPr lang="en-US" sz="3100" b="1" i="1" dirty="0" smtClean="0"/>
              <a:t> Audacity </a:t>
            </a:r>
            <a:r>
              <a:rPr lang="en-US" sz="3100" dirty="0" smtClean="0"/>
              <a:t>to </a:t>
            </a:r>
            <a:r>
              <a:rPr lang="en-US" sz="3100" dirty="0" smtClean="0"/>
              <a:t>make digital narratives  (can be already loaded to </a:t>
            </a:r>
            <a:r>
              <a:rPr lang="en-US" sz="3100" b="1" i="1" dirty="0" smtClean="0"/>
              <a:t>One Note </a:t>
            </a:r>
            <a:r>
              <a:rPr lang="en-US" sz="3100" dirty="0" smtClean="0"/>
              <a:t>from </a:t>
            </a:r>
            <a:r>
              <a:rPr lang="en-US" sz="3100" dirty="0" smtClean="0"/>
              <a:t>TaLe</a:t>
            </a:r>
            <a:r>
              <a:rPr lang="en-US" sz="3100" dirty="0" smtClean="0"/>
              <a:t>)</a:t>
            </a:r>
          </a:p>
          <a:p>
            <a:pPr eaLnBrk="1" fontAlgn="auto" hangingPunct="1">
              <a:spcAft>
                <a:spcPts val="0"/>
              </a:spcAft>
              <a:buFontTx/>
              <a:buChar char="-"/>
              <a:defRPr/>
            </a:pPr>
            <a:r>
              <a:rPr lang="en-US" sz="3100" dirty="0" smtClean="0"/>
              <a:t>Published in any medium such as a podcast using </a:t>
            </a:r>
            <a:r>
              <a:rPr lang="en-US" sz="3100" b="1" i="1" dirty="0" smtClean="0"/>
              <a:t>Audacity</a:t>
            </a:r>
            <a:endParaRPr lang="en-US" sz="3100" b="1" i="1" dirty="0" smtClean="0"/>
          </a:p>
          <a:p>
            <a:pPr eaLnBrk="1" fontAlgn="auto" hangingPunct="1">
              <a:spcAft>
                <a:spcPts val="0"/>
              </a:spcAft>
              <a:buFontTx/>
              <a:buChar char="-"/>
              <a:defRPr/>
            </a:pPr>
            <a:endParaRPr lang="en-US" sz="3000" dirty="0" smtClean="0"/>
          </a:p>
          <a:p>
            <a:pPr eaLnBrk="1" fontAlgn="auto" hangingPunct="1">
              <a:spcAft>
                <a:spcPts val="0"/>
              </a:spcAft>
              <a:buFontTx/>
              <a:buChar char="-"/>
              <a:defRPr/>
            </a:pPr>
            <a:endParaRPr lang="en-US" dirty="0" smtClean="0"/>
          </a:p>
          <a:p>
            <a:pPr eaLnBrk="1" fontAlgn="auto" hangingPunct="1">
              <a:spcAft>
                <a:spcPts val="0"/>
              </a:spcAft>
              <a:buFont typeface="Wingdings" pitchFamily="2" charset="2"/>
              <a:buChar char="§"/>
              <a:defRPr/>
            </a:pP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14313" y="274638"/>
            <a:ext cx="8624887" cy="868362"/>
          </a:xfrm>
          <a:solidFill>
            <a:schemeClr val="tx2">
              <a:lumMod val="60000"/>
              <a:lumOff val="40000"/>
            </a:schemeClr>
          </a:solidFill>
          <a:ln>
            <a:solidFill>
              <a:schemeClr val="tx1"/>
            </a:solidFill>
          </a:ln>
        </p:spPr>
        <p:txBody>
          <a:bodyPr/>
          <a:lstStyle/>
          <a:p>
            <a:pPr eaLnBrk="1" hangingPunct="1"/>
            <a:r>
              <a:rPr lang="en-US" sz="3500" b="1" dirty="0" smtClean="0">
                <a:solidFill>
                  <a:schemeClr val="bg1"/>
                </a:solidFill>
              </a:rPr>
              <a:t>Programming with DER: Stage 5 English</a:t>
            </a:r>
          </a:p>
        </p:txBody>
      </p:sp>
      <p:sp>
        <p:nvSpPr>
          <p:cNvPr id="4" name="Content Placeholder 3"/>
          <p:cNvSpPr>
            <a:spLocks noGrp="1"/>
          </p:cNvSpPr>
          <p:nvPr>
            <p:ph idx="1"/>
          </p:nvPr>
        </p:nvSpPr>
        <p:spPr>
          <a:xfrm>
            <a:off x="457200" y="1295400"/>
            <a:ext cx="8229600" cy="5181600"/>
          </a:xfrm>
        </p:spPr>
        <p:txBody>
          <a:bodyPr>
            <a:normAutofit lnSpcReduction="10000"/>
          </a:bodyPr>
          <a:lstStyle/>
          <a:p>
            <a:pPr>
              <a:buFont typeface="Wingdings" pitchFamily="2" charset="2"/>
              <a:buChar char="§"/>
              <a:defRPr/>
            </a:pPr>
            <a:r>
              <a:rPr lang="en-US" sz="2800" b="1" dirty="0" smtClean="0"/>
              <a:t>Assessment Tasks:</a:t>
            </a:r>
          </a:p>
          <a:p>
            <a:pPr marL="514350" indent="-514350">
              <a:buFont typeface="Arial" pitchFamily="34" charset="0"/>
              <a:buAutoNum type="arabicPeriod"/>
              <a:defRPr/>
            </a:pPr>
            <a:r>
              <a:rPr lang="en-US" sz="2800" b="1" dirty="0" smtClean="0"/>
              <a:t>Critical response to a text </a:t>
            </a:r>
            <a:r>
              <a:rPr lang="en-US" sz="2800" dirty="0" smtClean="0"/>
              <a:t>(Word document/Peer feedback using insert comment): Outcomes: 1 &amp; 4</a:t>
            </a:r>
          </a:p>
          <a:p>
            <a:pPr marL="514350" indent="-514350">
              <a:buFont typeface="Arial" pitchFamily="34" charset="0"/>
              <a:buAutoNum type="arabicPeriod"/>
              <a:defRPr/>
            </a:pPr>
            <a:r>
              <a:rPr lang="en-US" sz="2800" b="1" dirty="0" smtClean="0"/>
              <a:t>Digital Narrative </a:t>
            </a:r>
            <a:r>
              <a:rPr lang="en-US" sz="2800" dirty="0" smtClean="0"/>
              <a:t>(</a:t>
            </a:r>
            <a:r>
              <a:rPr lang="en-US" sz="2800" b="1" i="1" dirty="0" smtClean="0"/>
              <a:t>Adobe Premier, Power </a:t>
            </a:r>
            <a:r>
              <a:rPr lang="en-US" sz="2800" b="1" i="1" dirty="0" smtClean="0"/>
              <a:t>Point, Audacity</a:t>
            </a:r>
            <a:r>
              <a:rPr lang="en-US" sz="2800" dirty="0" smtClean="0"/>
              <a:t> </a:t>
            </a:r>
            <a:r>
              <a:rPr lang="en-US" sz="2800" dirty="0" smtClean="0"/>
              <a:t>or </a:t>
            </a:r>
            <a:r>
              <a:rPr lang="en-US" sz="2800" b="1" i="1" dirty="0" smtClean="0"/>
              <a:t>Word</a:t>
            </a:r>
            <a:r>
              <a:rPr lang="en-US" sz="2800" dirty="0" smtClean="0"/>
              <a:t>): Outcomes: 1, 4 &amp; 6 – Focus on craft and structure</a:t>
            </a:r>
          </a:p>
          <a:p>
            <a:pPr marL="514350" indent="-514350">
              <a:buFont typeface="Wingdings" pitchFamily="2" charset="2"/>
              <a:buChar char="§"/>
              <a:defRPr/>
            </a:pPr>
            <a:r>
              <a:rPr lang="en-US" sz="2800" b="1" dirty="0" smtClean="0"/>
              <a:t>Resources:</a:t>
            </a:r>
          </a:p>
          <a:p>
            <a:pPr marL="514350" indent="-514350">
              <a:buFontTx/>
              <a:buChar char="-"/>
              <a:defRPr/>
            </a:pPr>
            <a:r>
              <a:rPr lang="en-US" sz="2800" dirty="0" smtClean="0"/>
              <a:t>Extracts from Winton, Gail Jones and Lanaghan</a:t>
            </a:r>
          </a:p>
          <a:p>
            <a:pPr marL="514350" indent="-514350">
              <a:buFontTx/>
              <a:buChar char="-"/>
              <a:defRPr/>
            </a:pPr>
            <a:r>
              <a:rPr lang="en-US" sz="2800" dirty="0" smtClean="0"/>
              <a:t>Annotated exemplars</a:t>
            </a:r>
          </a:p>
          <a:p>
            <a:pPr marL="514350" indent="-514350">
              <a:buFontTx/>
              <a:buChar char="-"/>
              <a:defRPr/>
            </a:pPr>
            <a:r>
              <a:rPr lang="en-US" sz="2800" dirty="0" smtClean="0"/>
              <a:t>A range of websites with models and exemplars</a:t>
            </a:r>
          </a:p>
          <a:p>
            <a:pPr marL="514350" indent="-514350">
              <a:buFontTx/>
              <a:buChar char="-"/>
              <a:defRPr/>
            </a:pPr>
            <a:r>
              <a:rPr lang="en-US" sz="2800" dirty="0" smtClean="0"/>
              <a:t>TaLe resources to support Naplan </a:t>
            </a:r>
          </a:p>
          <a:p>
            <a:pPr>
              <a:buFont typeface="Wingdings" pitchFamily="2" charset="2"/>
              <a:buChar char="§"/>
              <a:defRP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14313" y="274638"/>
            <a:ext cx="8472487" cy="944562"/>
          </a:xfrm>
          <a:solidFill>
            <a:schemeClr val="accent4">
              <a:lumMod val="75000"/>
            </a:schemeClr>
          </a:solidFill>
          <a:ln>
            <a:solidFill>
              <a:schemeClr val="tx1"/>
            </a:solidFill>
          </a:ln>
        </p:spPr>
        <p:txBody>
          <a:bodyPr/>
          <a:lstStyle/>
          <a:p>
            <a:pPr eaLnBrk="1" hangingPunct="1"/>
            <a:r>
              <a:rPr lang="en-US" sz="3300" b="1" dirty="0" smtClean="0">
                <a:solidFill>
                  <a:schemeClr val="bg1"/>
                </a:solidFill>
              </a:rPr>
              <a:t>Programming with DER : Stage 4 Geography</a:t>
            </a:r>
          </a:p>
        </p:txBody>
      </p:sp>
      <p:sp>
        <p:nvSpPr>
          <p:cNvPr id="34819" name="Content Placeholder 2"/>
          <p:cNvSpPr>
            <a:spLocks noGrp="1"/>
          </p:cNvSpPr>
          <p:nvPr>
            <p:ph idx="1"/>
          </p:nvPr>
        </p:nvSpPr>
        <p:spPr>
          <a:xfrm>
            <a:off x="214313" y="1295400"/>
            <a:ext cx="8572500" cy="5276850"/>
          </a:xfrm>
        </p:spPr>
        <p:txBody>
          <a:bodyPr rtlCol="0">
            <a:normAutofit fontScale="55000" lnSpcReduction="20000"/>
          </a:bodyPr>
          <a:lstStyle/>
          <a:p>
            <a:pPr eaLnBrk="1" fontAlgn="auto" hangingPunct="1">
              <a:spcAft>
                <a:spcPts val="0"/>
              </a:spcAft>
              <a:buFont typeface="Wingdings" pitchFamily="2" charset="2"/>
              <a:buChar char="§"/>
              <a:defRPr/>
            </a:pPr>
            <a:r>
              <a:rPr lang="en-US" sz="4400" b="1" dirty="0" smtClean="0"/>
              <a:t>Outcomes: </a:t>
            </a:r>
            <a:r>
              <a:rPr lang="en-US" sz="4400" dirty="0" smtClean="0"/>
              <a:t>4.2, 4.3, 4.7, 4.8, 4.10</a:t>
            </a:r>
          </a:p>
          <a:p>
            <a:pPr eaLnBrk="1" fontAlgn="auto" hangingPunct="1">
              <a:spcAft>
                <a:spcPts val="0"/>
              </a:spcAft>
              <a:buFont typeface="Wingdings" pitchFamily="2" charset="2"/>
              <a:buChar char="§"/>
              <a:defRPr/>
            </a:pPr>
            <a:r>
              <a:rPr lang="en-US" sz="4400" b="1" dirty="0" smtClean="0"/>
              <a:t>Naplan Data: </a:t>
            </a:r>
            <a:r>
              <a:rPr lang="en-US" sz="4400" dirty="0" smtClean="0"/>
              <a:t>Audience and structure noted as a concern</a:t>
            </a:r>
          </a:p>
          <a:p>
            <a:pPr eaLnBrk="1" fontAlgn="auto" hangingPunct="1">
              <a:spcAft>
                <a:spcPts val="0"/>
              </a:spcAft>
              <a:buFont typeface="Wingdings" pitchFamily="2" charset="2"/>
              <a:buChar char="§"/>
              <a:defRPr/>
            </a:pPr>
            <a:r>
              <a:rPr lang="en-US" sz="4400" b="1" dirty="0" smtClean="0"/>
              <a:t>HSC Feedback: </a:t>
            </a:r>
            <a:r>
              <a:rPr lang="en-US" sz="4400" dirty="0" smtClean="0"/>
              <a:t>Boys struggling with Paper Section II - Writing</a:t>
            </a:r>
          </a:p>
          <a:p>
            <a:pPr eaLnBrk="1" fontAlgn="auto" hangingPunct="1">
              <a:spcAft>
                <a:spcPts val="0"/>
              </a:spcAft>
              <a:buFont typeface="Wingdings" pitchFamily="2" charset="2"/>
              <a:buChar char="§"/>
              <a:defRPr/>
            </a:pPr>
            <a:r>
              <a:rPr lang="en-US" sz="4400" b="1" dirty="0" smtClean="0"/>
              <a:t>Concept: </a:t>
            </a:r>
            <a:r>
              <a:rPr lang="en-US" sz="4400" dirty="0" smtClean="0"/>
              <a:t>Persuasion: How we can use geographical data and information to raise global awareness </a:t>
            </a:r>
          </a:p>
          <a:p>
            <a:pPr eaLnBrk="1" fontAlgn="auto" hangingPunct="1">
              <a:spcAft>
                <a:spcPts val="0"/>
              </a:spcAft>
              <a:buFont typeface="Wingdings" pitchFamily="2" charset="2"/>
              <a:buChar char="§"/>
              <a:defRPr/>
            </a:pPr>
            <a:r>
              <a:rPr lang="en-US" sz="4400" b="1" dirty="0" smtClean="0"/>
              <a:t>Focus: </a:t>
            </a:r>
            <a:r>
              <a:rPr lang="en-US" sz="4400" dirty="0" smtClean="0"/>
              <a:t>Indigenous people of the Mentawai Islands</a:t>
            </a:r>
            <a:endParaRPr lang="en-AU" sz="4400" dirty="0" smtClean="0"/>
          </a:p>
          <a:p>
            <a:pPr eaLnBrk="1" fontAlgn="auto" hangingPunct="1">
              <a:spcAft>
                <a:spcPts val="0"/>
              </a:spcAft>
              <a:buFont typeface="Wingdings" pitchFamily="2" charset="2"/>
              <a:buChar char="§"/>
              <a:defRPr/>
            </a:pPr>
            <a:r>
              <a:rPr lang="en-AU" sz="4400" b="1" dirty="0" smtClean="0"/>
              <a:t>Key Question: </a:t>
            </a:r>
            <a:r>
              <a:rPr lang="en-AU" sz="4400" dirty="0" smtClean="0"/>
              <a:t>Why and how should we persuade others to care about and empathise with others?</a:t>
            </a:r>
            <a:endParaRPr lang="en-AU" sz="4400" i="1" dirty="0" smtClean="0"/>
          </a:p>
          <a:p>
            <a:pPr eaLnBrk="1" fontAlgn="auto" hangingPunct="1">
              <a:spcAft>
                <a:spcPts val="0"/>
              </a:spcAft>
              <a:buFont typeface="Wingdings" pitchFamily="2" charset="2"/>
              <a:buChar char="§"/>
              <a:defRPr/>
            </a:pPr>
            <a:r>
              <a:rPr lang="en-AU" sz="4400" b="1" dirty="0" smtClean="0"/>
              <a:t>Key Ideas:</a:t>
            </a:r>
          </a:p>
          <a:p>
            <a:pPr marL="514350" indent="-514350" eaLnBrk="1" fontAlgn="auto" hangingPunct="1">
              <a:spcAft>
                <a:spcPts val="0"/>
              </a:spcAft>
              <a:buFont typeface="Arial" pitchFamily="34" charset="0"/>
              <a:buAutoNum type="arabicPeriod"/>
              <a:defRPr/>
            </a:pPr>
            <a:r>
              <a:rPr lang="en-AU" sz="4400" dirty="0" smtClean="0"/>
              <a:t>The interrelationships between people and environments</a:t>
            </a:r>
          </a:p>
          <a:p>
            <a:pPr marL="514350" indent="-514350" eaLnBrk="1" fontAlgn="auto" hangingPunct="1">
              <a:spcAft>
                <a:spcPts val="0"/>
              </a:spcAft>
              <a:buFont typeface="Arial" pitchFamily="34" charset="0"/>
              <a:buAutoNum type="arabicPeriod"/>
              <a:defRPr/>
            </a:pPr>
            <a:r>
              <a:rPr lang="en-AU" sz="4400" dirty="0" smtClean="0"/>
              <a:t>How geographical knowledge, understanding and skills combine with knowledge of civics to contribute to informed citizenship</a:t>
            </a:r>
          </a:p>
          <a:p>
            <a:pPr marL="514350" indent="-514350" eaLnBrk="1" fontAlgn="auto" hangingPunct="1">
              <a:spcAft>
                <a:spcPts val="0"/>
              </a:spcAft>
              <a:buFont typeface="Arial" pitchFamily="34" charset="0"/>
              <a:buAutoNum type="arabicPeriod"/>
              <a:defRPr/>
            </a:pPr>
            <a:r>
              <a:rPr lang="en-AU" sz="4400" dirty="0" smtClean="0"/>
              <a:t>The importance of understanding others’ perspectives about geographical issues</a:t>
            </a:r>
          </a:p>
          <a:p>
            <a:pPr marL="514350" indent="-514350" eaLnBrk="1" fontAlgn="auto" hangingPunct="1">
              <a:spcAft>
                <a:spcPts val="0"/>
              </a:spcAft>
              <a:buFont typeface="Arial" pitchFamily="34" charset="0"/>
              <a:buAutoNum type="arabicPeriod"/>
              <a:defRPr/>
            </a:pPr>
            <a:endParaRPr lang="en-AU" sz="3000" b="1" dirty="0" smtClean="0"/>
          </a:p>
          <a:p>
            <a:pPr marL="514350" indent="-514350" eaLnBrk="1" fontAlgn="auto" hangingPunct="1">
              <a:spcAft>
                <a:spcPts val="0"/>
              </a:spcAft>
              <a:buFont typeface="Arial" pitchFamily="34" charset="0"/>
              <a:buAutoNum type="arabicPeriod"/>
              <a:defRPr/>
            </a:pPr>
            <a:endParaRPr lang="en-US" dirty="0" smtClean="0"/>
          </a:p>
          <a:p>
            <a:pPr eaLnBrk="1" fontAlgn="auto" hangingPunct="1">
              <a:spcAft>
                <a:spcPts val="0"/>
              </a:spcAft>
              <a:buFont typeface="Wingdings" pitchFamily="2" charset="2"/>
              <a:buChar char="§"/>
              <a:defRPr/>
            </a:pPr>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14313" y="228600"/>
            <a:ext cx="8624887" cy="762000"/>
          </a:xfrm>
          <a:solidFill>
            <a:schemeClr val="accent4">
              <a:lumMod val="75000"/>
            </a:schemeClr>
          </a:solidFill>
          <a:ln>
            <a:solidFill>
              <a:schemeClr val="tx1"/>
            </a:solidFill>
          </a:ln>
        </p:spPr>
        <p:txBody>
          <a:bodyPr/>
          <a:lstStyle/>
          <a:p>
            <a:pPr eaLnBrk="1" hangingPunct="1"/>
            <a:r>
              <a:rPr lang="en-US" sz="3300" b="1" dirty="0" smtClean="0">
                <a:solidFill>
                  <a:schemeClr val="bg1"/>
                </a:solidFill>
              </a:rPr>
              <a:t>Programming with DER: Stage 4 Geography</a:t>
            </a:r>
          </a:p>
        </p:txBody>
      </p:sp>
      <p:sp>
        <p:nvSpPr>
          <p:cNvPr id="4" name="Content Placeholder 3"/>
          <p:cNvSpPr>
            <a:spLocks noGrp="1"/>
          </p:cNvSpPr>
          <p:nvPr>
            <p:ph idx="1"/>
          </p:nvPr>
        </p:nvSpPr>
        <p:spPr>
          <a:xfrm>
            <a:off x="228600" y="990600"/>
            <a:ext cx="8610600" cy="5486400"/>
          </a:xfrm>
        </p:spPr>
        <p:txBody>
          <a:bodyPr>
            <a:normAutofit lnSpcReduction="10000"/>
          </a:bodyPr>
          <a:lstStyle/>
          <a:p>
            <a:pPr>
              <a:buFont typeface="Wingdings" pitchFamily="2" charset="2"/>
              <a:buChar char="§"/>
              <a:defRPr/>
            </a:pPr>
            <a:r>
              <a:rPr lang="en-US" sz="3000" b="1" dirty="0" smtClean="0"/>
              <a:t>Assessment Tasks:</a:t>
            </a:r>
          </a:p>
          <a:p>
            <a:pPr marL="514350" indent="-514350">
              <a:buFont typeface="Arial" pitchFamily="34" charset="0"/>
              <a:buAutoNum type="arabicPeriod"/>
              <a:defRPr/>
            </a:pPr>
            <a:r>
              <a:rPr lang="en-US" sz="2500" b="1" dirty="0" smtClean="0"/>
              <a:t>Persuasive Essay </a:t>
            </a:r>
            <a:r>
              <a:rPr lang="en-US" sz="2500" dirty="0" smtClean="0"/>
              <a:t>(Uploaded to a Class Wiki for comment): Outcomes: 4.2, 4.3, 4.7, 4.8, 4.10</a:t>
            </a:r>
          </a:p>
          <a:p>
            <a:pPr marL="514350" indent="-514350">
              <a:buFont typeface="Arial" pitchFamily="34" charset="0"/>
              <a:buAutoNum type="arabicPeriod"/>
              <a:defRPr/>
            </a:pPr>
            <a:r>
              <a:rPr lang="en-US" sz="2500" b="1" dirty="0" smtClean="0"/>
              <a:t>Persuasive Campaign </a:t>
            </a:r>
            <a:r>
              <a:rPr lang="en-US" sz="2500" b="1" dirty="0" smtClean="0"/>
              <a:t>(</a:t>
            </a:r>
            <a:r>
              <a:rPr lang="en-US" sz="2500" b="1" i="1" dirty="0" smtClean="0"/>
              <a:t>Power </a:t>
            </a:r>
            <a:r>
              <a:rPr lang="en-US" sz="2500" b="1" i="1" dirty="0" smtClean="0"/>
              <a:t>Point &amp; Adobe Presenter </a:t>
            </a:r>
            <a:r>
              <a:rPr lang="en-US" sz="2500" dirty="0" smtClean="0"/>
              <a:t>or </a:t>
            </a:r>
            <a:r>
              <a:rPr lang="en-US" sz="2500" dirty="0" smtClean="0"/>
              <a:t>Podcast using </a:t>
            </a:r>
            <a:r>
              <a:rPr lang="en-US" sz="2500" b="1" i="1" dirty="0" smtClean="0"/>
              <a:t>Audacity</a:t>
            </a:r>
            <a:r>
              <a:rPr lang="en-US" sz="2500" b="1" dirty="0" smtClean="0"/>
              <a:t> </a:t>
            </a:r>
            <a:r>
              <a:rPr lang="en-US" sz="2500" dirty="0" smtClean="0"/>
              <a:t>or </a:t>
            </a:r>
            <a:r>
              <a:rPr lang="en-US" sz="2500" b="1" dirty="0" smtClean="0"/>
              <a:t>Spreadsheet</a:t>
            </a:r>
            <a:r>
              <a:rPr lang="en-US" sz="2500" b="1" dirty="0" smtClean="0"/>
              <a:t>, Word, etc): </a:t>
            </a:r>
            <a:r>
              <a:rPr lang="en-US" sz="2500" dirty="0" smtClean="0"/>
              <a:t>Outcomes: 4.2, 4.3, 4.7, 4.8, 4.10  - </a:t>
            </a:r>
            <a:r>
              <a:rPr lang="en-AU" sz="2500" dirty="0" smtClean="0"/>
              <a:t>You and your team are seeking a license to run a charter boat company that provides transport and support for different interest groups that visit the Mentawai Islands, such as surfers, tourists, health workers, botanists, marine biologists, environmentalists or logging companies. You need to persuade the authorities that your company will respect the local Indigenous Mentawai people’s rights and care for the natural ecosystems of the Mentawai Islands if your company is to be granted the license. </a:t>
            </a:r>
            <a:endParaRPr lang="en-US" sz="2500" dirty="0" smtClean="0"/>
          </a:p>
          <a:p>
            <a:pPr marL="514350" indent="-514350">
              <a:buFont typeface="Arial" pitchFamily="34" charset="0"/>
              <a:buAutoNum type="arabicPeriod"/>
              <a:defRPr/>
            </a:pPr>
            <a:endParaRPr lang="en-US" sz="3000" dirty="0" smtClean="0"/>
          </a:p>
          <a:p>
            <a:pPr>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3962400" cy="914400"/>
          </a:xfrm>
          <a:solidFill>
            <a:srgbClr val="0070C0"/>
          </a:solidFill>
          <a:ln>
            <a:solidFill>
              <a:schemeClr val="tx1"/>
            </a:solidFill>
          </a:ln>
        </p:spPr>
        <p:txBody>
          <a:bodyPr>
            <a:normAutofit/>
          </a:bodyPr>
          <a:lstStyle/>
          <a:p>
            <a:r>
              <a:rPr lang="en-US" b="1" dirty="0" smtClean="0">
                <a:solidFill>
                  <a:schemeClr val="bg1"/>
                </a:solidFill>
              </a:rPr>
              <a:t>Software</a:t>
            </a:r>
            <a:endParaRPr lang="en-US" b="1" dirty="0">
              <a:solidFill>
                <a:schemeClr val="bg1"/>
              </a:solidFill>
            </a:endParaRPr>
          </a:p>
        </p:txBody>
      </p:sp>
      <p:sp>
        <p:nvSpPr>
          <p:cNvPr id="3" name="Content Placeholder 2"/>
          <p:cNvSpPr>
            <a:spLocks noGrp="1"/>
          </p:cNvSpPr>
          <p:nvPr>
            <p:ph idx="1"/>
          </p:nvPr>
        </p:nvSpPr>
        <p:spPr>
          <a:xfrm>
            <a:off x="152400" y="1143000"/>
            <a:ext cx="3886200" cy="5486400"/>
          </a:xfrm>
        </p:spPr>
        <p:txBody>
          <a:bodyPr>
            <a:normAutofit fontScale="70000" lnSpcReduction="20000"/>
          </a:bodyPr>
          <a:lstStyle/>
          <a:p>
            <a:pPr>
              <a:buFont typeface="Wingdings" pitchFamily="2" charset="2"/>
              <a:buChar char="§"/>
            </a:pPr>
            <a:r>
              <a:rPr lang="en-US" sz="3700" b="1" dirty="0" smtClean="0"/>
              <a:t>GeoGebra</a:t>
            </a:r>
            <a:r>
              <a:rPr lang="en-US" sz="3700" dirty="0" smtClean="0"/>
              <a:t>: </a:t>
            </a:r>
            <a:r>
              <a:rPr lang="en-AU" sz="3700" dirty="0"/>
              <a:t>Create and share dynamic demonstrations of mathematical </a:t>
            </a:r>
            <a:r>
              <a:rPr lang="en-AU" sz="3700" dirty="0" smtClean="0"/>
              <a:t>ideas</a:t>
            </a:r>
          </a:p>
          <a:p>
            <a:pPr>
              <a:buFont typeface="Wingdings" pitchFamily="2" charset="2"/>
              <a:buChar char="§"/>
            </a:pPr>
            <a:r>
              <a:rPr lang="en-AU" sz="3700" b="1" dirty="0" smtClean="0"/>
              <a:t>Adobe </a:t>
            </a:r>
            <a:r>
              <a:rPr lang="en-AU" sz="3700" b="1" dirty="0" smtClean="0"/>
              <a:t>Presenter in PP/Captivate: </a:t>
            </a:r>
            <a:r>
              <a:rPr lang="en-AU" sz="3700" dirty="0" smtClean="0"/>
              <a:t>Create </a:t>
            </a:r>
            <a:r>
              <a:rPr lang="en-AU" sz="3700" dirty="0"/>
              <a:t>interactive </a:t>
            </a:r>
            <a:r>
              <a:rPr lang="en-AU" sz="3700" dirty="0" smtClean="0"/>
              <a:t>quizzes</a:t>
            </a:r>
          </a:p>
          <a:p>
            <a:pPr>
              <a:buFont typeface="Wingdings" pitchFamily="2" charset="2"/>
              <a:buChar char="§"/>
            </a:pPr>
            <a:r>
              <a:rPr lang="en-AU" sz="3700" b="1" dirty="0" smtClean="0"/>
              <a:t>PDF </a:t>
            </a:r>
            <a:r>
              <a:rPr lang="en-AU" sz="3700" b="1" dirty="0" smtClean="0"/>
              <a:t>Portfolio: </a:t>
            </a:r>
            <a:r>
              <a:rPr lang="en-AU" sz="3700" dirty="0"/>
              <a:t>present a wide range of </a:t>
            </a:r>
            <a:r>
              <a:rPr lang="en-AU" sz="3700" dirty="0" smtClean="0"/>
              <a:t>content to students </a:t>
            </a:r>
            <a:r>
              <a:rPr lang="en-AU" sz="3700" dirty="0"/>
              <a:t>including Microsoft Office documents, photos, sketches and diagrams, Flash video and movies, MP3 audio files and many 3D objects</a:t>
            </a:r>
            <a:endParaRPr lang="en-AU" sz="3700" dirty="0" smtClean="0"/>
          </a:p>
          <a:p>
            <a:pPr>
              <a:buFont typeface="Wingdings" pitchFamily="2" charset="2"/>
              <a:buChar char="§"/>
            </a:pPr>
            <a:endParaRPr lang="en-US" dirty="0" smtClean="0"/>
          </a:p>
          <a:p>
            <a:endParaRPr lang="en-US" dirty="0"/>
          </a:p>
        </p:txBody>
      </p:sp>
      <p:pic>
        <p:nvPicPr>
          <p:cNvPr id="37890" name="Picture 2" descr="Screenshot showing the geometry of a circle"/>
          <p:cNvPicPr>
            <a:picLocks noChangeAspect="1" noChangeArrowheads="1"/>
          </p:cNvPicPr>
          <p:nvPr/>
        </p:nvPicPr>
        <p:blipFill>
          <a:blip r:embed="rId3" cstate="print"/>
          <a:srcRect/>
          <a:stretch>
            <a:fillRect/>
          </a:stretch>
        </p:blipFill>
        <p:spPr bwMode="auto">
          <a:xfrm>
            <a:off x="4191000" y="-1"/>
            <a:ext cx="4953001" cy="1613263"/>
          </a:xfrm>
          <a:prstGeom prst="rect">
            <a:avLst/>
          </a:prstGeom>
          <a:noFill/>
          <a:ln w="9525">
            <a:noFill/>
            <a:miter lim="800000"/>
            <a:headEnd/>
            <a:tailEnd/>
          </a:ln>
        </p:spPr>
      </p:pic>
      <p:pic>
        <p:nvPicPr>
          <p:cNvPr id="37891" name="Picture 1" descr="Quiz types"/>
          <p:cNvPicPr>
            <a:picLocks noChangeAspect="1" noChangeArrowheads="1"/>
          </p:cNvPicPr>
          <p:nvPr/>
        </p:nvPicPr>
        <p:blipFill>
          <a:blip r:embed="rId4" cstate="print"/>
          <a:srcRect/>
          <a:stretch>
            <a:fillRect/>
          </a:stretch>
        </p:blipFill>
        <p:spPr bwMode="auto">
          <a:xfrm>
            <a:off x="6195984" y="1600199"/>
            <a:ext cx="2948015" cy="5257801"/>
          </a:xfrm>
          <a:prstGeom prst="rect">
            <a:avLst/>
          </a:prstGeom>
          <a:noFill/>
          <a:ln w="9525">
            <a:noFill/>
            <a:miter lim="800000"/>
            <a:headEnd/>
            <a:tailEnd/>
          </a:ln>
        </p:spPr>
      </p:pic>
      <p:pic>
        <p:nvPicPr>
          <p:cNvPr id="37892" name="Picture 5" descr="Screen capture: a portfolio window displays three photos"/>
          <p:cNvPicPr>
            <a:picLocks noChangeAspect="1" noChangeArrowheads="1"/>
          </p:cNvPicPr>
          <p:nvPr/>
        </p:nvPicPr>
        <p:blipFill>
          <a:blip r:embed="rId5" cstate="print"/>
          <a:srcRect/>
          <a:stretch>
            <a:fillRect/>
          </a:stretch>
        </p:blipFill>
        <p:spPr bwMode="auto">
          <a:xfrm>
            <a:off x="4127500" y="1600200"/>
            <a:ext cx="2063750" cy="1295400"/>
          </a:xfrm>
          <a:prstGeom prst="rect">
            <a:avLst/>
          </a:prstGeom>
          <a:noFill/>
          <a:ln w="9525">
            <a:noFill/>
            <a:miter lim="800000"/>
            <a:headEnd/>
            <a:tailEnd/>
          </a:ln>
        </p:spPr>
      </p:pic>
      <p:pic>
        <p:nvPicPr>
          <p:cNvPr id="37893" name="Picture 13" descr="Toolbar showing advanced editing tools"/>
          <p:cNvPicPr>
            <a:picLocks noChangeAspect="1" noChangeArrowheads="1"/>
          </p:cNvPicPr>
          <p:nvPr/>
        </p:nvPicPr>
        <p:blipFill>
          <a:blip r:embed="rId6" cstate="print"/>
          <a:srcRect/>
          <a:stretch>
            <a:fillRect/>
          </a:stretch>
        </p:blipFill>
        <p:spPr bwMode="auto">
          <a:xfrm>
            <a:off x="4148727" y="2895601"/>
            <a:ext cx="2052047" cy="761999"/>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4724400" cy="792162"/>
          </a:xfrm>
          <a:solidFill>
            <a:srgbClr val="BAE8DA"/>
          </a:solidFill>
          <a:ln>
            <a:solidFill>
              <a:schemeClr val="tx1"/>
            </a:solidFill>
          </a:ln>
        </p:spPr>
        <p:txBody>
          <a:bodyPr>
            <a:noAutofit/>
          </a:bodyPr>
          <a:lstStyle/>
          <a:p>
            <a:r>
              <a:rPr lang="en-US" sz="4800" b="1" dirty="0" smtClean="0"/>
              <a:t>Software</a:t>
            </a:r>
            <a:endParaRPr lang="en-US" sz="4800" b="1" dirty="0"/>
          </a:p>
        </p:txBody>
      </p:sp>
      <p:sp>
        <p:nvSpPr>
          <p:cNvPr id="3" name="Content Placeholder 2"/>
          <p:cNvSpPr>
            <a:spLocks noGrp="1"/>
          </p:cNvSpPr>
          <p:nvPr>
            <p:ph sz="half" idx="1"/>
          </p:nvPr>
        </p:nvSpPr>
        <p:spPr>
          <a:xfrm>
            <a:off x="152400" y="1066800"/>
            <a:ext cx="4800600" cy="5562600"/>
          </a:xfrm>
        </p:spPr>
        <p:txBody>
          <a:bodyPr>
            <a:noAutofit/>
          </a:bodyPr>
          <a:lstStyle/>
          <a:p>
            <a:pPr>
              <a:buFont typeface="Wingdings" pitchFamily="2" charset="2"/>
              <a:buChar char="§"/>
            </a:pPr>
            <a:r>
              <a:rPr lang="en-AU" sz="2200" b="1" dirty="0"/>
              <a:t>Office OneNote </a:t>
            </a:r>
            <a:r>
              <a:rPr lang="en-AU" sz="2200" b="1" dirty="0" smtClean="0"/>
              <a:t>2007: </a:t>
            </a:r>
            <a:r>
              <a:rPr lang="en-AU" sz="2200" dirty="0" smtClean="0"/>
              <a:t>gather </a:t>
            </a:r>
            <a:r>
              <a:rPr lang="en-AU" sz="2200" dirty="0"/>
              <a:t>and </a:t>
            </a:r>
            <a:r>
              <a:rPr lang="en-AU" sz="2200" dirty="0" smtClean="0"/>
              <a:t>organise </a:t>
            </a:r>
            <a:r>
              <a:rPr lang="en-AU" sz="2200" dirty="0"/>
              <a:t>text, pictures, digital handwriting, audio and video recordings, and more — all in one digital </a:t>
            </a:r>
            <a:r>
              <a:rPr lang="en-AU" sz="2200" dirty="0" smtClean="0"/>
              <a:t>notebook</a:t>
            </a:r>
          </a:p>
          <a:p>
            <a:pPr lvl="0">
              <a:buFont typeface="Wingdings" pitchFamily="2" charset="2"/>
              <a:buChar char="§"/>
            </a:pPr>
            <a:r>
              <a:rPr lang="en-AU" sz="2200" dirty="0"/>
              <a:t>Develop and track a unit of </a:t>
            </a:r>
            <a:r>
              <a:rPr lang="en-AU" sz="2200" dirty="0" smtClean="0"/>
              <a:t>work: </a:t>
            </a:r>
          </a:p>
          <a:p>
            <a:pPr lvl="0">
              <a:buFontTx/>
              <a:buChar char="-"/>
            </a:pPr>
            <a:r>
              <a:rPr lang="en-AU" sz="2200" dirty="0" smtClean="0"/>
              <a:t>a </a:t>
            </a:r>
            <a:r>
              <a:rPr lang="en-AU" sz="2200" dirty="0"/>
              <a:t>unit </a:t>
            </a:r>
            <a:r>
              <a:rPr lang="en-AU" sz="2200" dirty="0" smtClean="0"/>
              <a:t>overview</a:t>
            </a:r>
            <a:endParaRPr lang="en-US" sz="2200" dirty="0" smtClean="0"/>
          </a:p>
          <a:p>
            <a:pPr lvl="0">
              <a:buFontTx/>
              <a:buChar char="-"/>
            </a:pPr>
            <a:r>
              <a:rPr lang="en-AU" sz="2200" dirty="0" smtClean="0"/>
              <a:t>individual </a:t>
            </a:r>
            <a:r>
              <a:rPr lang="en-AU" sz="2200" dirty="0"/>
              <a:t>lesson plans and lists of lesson </a:t>
            </a:r>
            <a:r>
              <a:rPr lang="en-AU" sz="2200" dirty="0" smtClean="0"/>
              <a:t>resources</a:t>
            </a:r>
            <a:endParaRPr lang="en-US" sz="2200" dirty="0" smtClean="0"/>
          </a:p>
          <a:p>
            <a:pPr lvl="0">
              <a:buFontTx/>
              <a:buChar char="-"/>
            </a:pPr>
            <a:r>
              <a:rPr lang="en-AU" sz="2200" dirty="0" smtClean="0"/>
              <a:t>embedded </a:t>
            </a:r>
            <a:r>
              <a:rPr lang="en-AU" sz="2200" dirty="0"/>
              <a:t>resource files, worksheets and assessment </a:t>
            </a:r>
            <a:r>
              <a:rPr lang="en-AU" sz="2200" dirty="0" smtClean="0"/>
              <a:t>tasks</a:t>
            </a:r>
            <a:endParaRPr lang="en-US" sz="2200" dirty="0" smtClean="0"/>
          </a:p>
          <a:p>
            <a:pPr lvl="0">
              <a:buFontTx/>
              <a:buChar char="-"/>
            </a:pPr>
            <a:r>
              <a:rPr lang="en-AU" sz="2200" dirty="0" smtClean="0"/>
              <a:t>links </a:t>
            </a:r>
            <a:r>
              <a:rPr lang="en-AU" sz="2200" dirty="0"/>
              <a:t>to internet and other </a:t>
            </a:r>
            <a:r>
              <a:rPr lang="en-AU" sz="2200" dirty="0" smtClean="0"/>
              <a:t>resources</a:t>
            </a:r>
            <a:endParaRPr lang="en-US" sz="2200" dirty="0" smtClean="0"/>
          </a:p>
          <a:p>
            <a:pPr lvl="0">
              <a:buFontTx/>
              <a:buChar char="-"/>
            </a:pPr>
            <a:r>
              <a:rPr lang="en-AU" sz="2200" dirty="0" smtClean="0"/>
              <a:t>records </a:t>
            </a:r>
            <a:r>
              <a:rPr lang="en-AU" sz="2200" dirty="0"/>
              <a:t>of student </a:t>
            </a:r>
            <a:r>
              <a:rPr lang="en-AU" sz="2200" dirty="0" smtClean="0"/>
              <a:t>assessments</a:t>
            </a:r>
          </a:p>
          <a:p>
            <a:pPr lvl="0">
              <a:buFontTx/>
              <a:buChar char="-"/>
            </a:pPr>
            <a:r>
              <a:rPr lang="en-AU" sz="2200" dirty="0" smtClean="0"/>
              <a:t>Share work and peer mark</a:t>
            </a:r>
            <a:endParaRPr lang="en-US" sz="2200" dirty="0"/>
          </a:p>
        </p:txBody>
      </p:sp>
      <p:pic>
        <p:nvPicPr>
          <p:cNvPr id="5122" name="Picture 2" descr="http://i.msdn.microsoft.com/ms701170.359a979c-82d2-418f-a138-79eda2fa8043(en-us,VS.85).jpg"/>
          <p:cNvPicPr>
            <a:picLocks noChangeAspect="1" noChangeArrowheads="1"/>
          </p:cNvPicPr>
          <p:nvPr/>
        </p:nvPicPr>
        <p:blipFill>
          <a:blip r:embed="rId3" cstate="print"/>
          <a:srcRect/>
          <a:stretch>
            <a:fillRect/>
          </a:stretch>
        </p:blipFill>
        <p:spPr bwMode="auto">
          <a:xfrm>
            <a:off x="5029199" y="0"/>
            <a:ext cx="4114799" cy="68580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3886200" cy="944562"/>
          </a:xfrm>
          <a:solidFill>
            <a:schemeClr val="tx2">
              <a:lumMod val="60000"/>
              <a:lumOff val="40000"/>
            </a:schemeClr>
          </a:solidFill>
          <a:ln>
            <a:solidFill>
              <a:schemeClr val="tx1"/>
            </a:solidFill>
          </a:ln>
        </p:spPr>
        <p:txBody>
          <a:bodyPr>
            <a:normAutofit/>
          </a:bodyPr>
          <a:lstStyle/>
          <a:p>
            <a:r>
              <a:rPr lang="en-US" sz="4800" b="1" dirty="0" smtClean="0">
                <a:solidFill>
                  <a:schemeClr val="bg1"/>
                </a:solidFill>
              </a:rPr>
              <a:t>Software</a:t>
            </a:r>
            <a:endParaRPr lang="en-US" sz="4800" b="1" dirty="0">
              <a:solidFill>
                <a:schemeClr val="bg1"/>
              </a:solidFill>
            </a:endParaRPr>
          </a:p>
        </p:txBody>
      </p:sp>
      <p:sp>
        <p:nvSpPr>
          <p:cNvPr id="3" name="Content Placeholder 2"/>
          <p:cNvSpPr>
            <a:spLocks noGrp="1"/>
          </p:cNvSpPr>
          <p:nvPr>
            <p:ph sz="half" idx="1"/>
          </p:nvPr>
        </p:nvSpPr>
        <p:spPr>
          <a:xfrm>
            <a:off x="228600" y="1371600"/>
            <a:ext cx="3962400" cy="4953000"/>
          </a:xfrm>
        </p:spPr>
        <p:txBody>
          <a:bodyPr/>
          <a:lstStyle/>
          <a:p>
            <a:pPr>
              <a:buNone/>
            </a:pPr>
            <a:r>
              <a:rPr lang="en-US" sz="3000" b="1" dirty="0" smtClean="0"/>
              <a:t>Audacity:</a:t>
            </a:r>
          </a:p>
          <a:p>
            <a:pPr>
              <a:buFont typeface="Wingdings" pitchFamily="2" charset="2"/>
              <a:buChar char="§"/>
            </a:pPr>
            <a:r>
              <a:rPr lang="en-US" sz="3000" dirty="0" smtClean="0"/>
              <a:t>Podcasts</a:t>
            </a:r>
          </a:p>
          <a:p>
            <a:pPr>
              <a:buFont typeface="Wingdings" pitchFamily="2" charset="2"/>
              <a:buChar char="§"/>
            </a:pPr>
            <a:r>
              <a:rPr lang="en-US" sz="3000" dirty="0" smtClean="0"/>
              <a:t>Oral tales</a:t>
            </a:r>
          </a:p>
          <a:p>
            <a:pPr>
              <a:buFont typeface="Wingdings" pitchFamily="2" charset="2"/>
              <a:buChar char="§"/>
            </a:pPr>
            <a:r>
              <a:rPr lang="en-US" sz="3000" dirty="0" smtClean="0"/>
              <a:t>Interviews</a:t>
            </a:r>
          </a:p>
          <a:p>
            <a:pPr>
              <a:buFont typeface="Wingdings" pitchFamily="2" charset="2"/>
              <a:buChar char="§"/>
            </a:pPr>
            <a:r>
              <a:rPr lang="en-US" sz="3000" dirty="0" smtClean="0"/>
              <a:t>Speeches</a:t>
            </a:r>
          </a:p>
          <a:p>
            <a:pPr>
              <a:buFont typeface="Wingdings" pitchFamily="2" charset="2"/>
              <a:buChar char="§"/>
            </a:pPr>
            <a:r>
              <a:rPr lang="en-US" sz="3000" dirty="0" smtClean="0"/>
              <a:t>Advertisements</a:t>
            </a:r>
          </a:p>
          <a:p>
            <a:pPr>
              <a:buFont typeface="Wingdings" pitchFamily="2" charset="2"/>
              <a:buChar char="§"/>
            </a:pPr>
            <a:r>
              <a:rPr lang="en-US" sz="3000" dirty="0" smtClean="0"/>
              <a:t>Performance poetry</a:t>
            </a:r>
          </a:p>
          <a:p>
            <a:pPr>
              <a:buFont typeface="Wingdings" pitchFamily="2" charset="2"/>
              <a:buChar char="§"/>
            </a:pPr>
            <a:r>
              <a:rPr lang="en-US" sz="3000" dirty="0" smtClean="0"/>
              <a:t>News/Weather presentations</a:t>
            </a:r>
          </a:p>
          <a:p>
            <a:endParaRPr lang="en-US" dirty="0"/>
          </a:p>
        </p:txBody>
      </p:sp>
      <p:pic>
        <p:nvPicPr>
          <p:cNvPr id="5" name="Picture 4" descr="audacity-windows.png"/>
          <p:cNvPicPr>
            <a:picLocks noChangeAspect="1"/>
          </p:cNvPicPr>
          <p:nvPr/>
        </p:nvPicPr>
        <p:blipFill>
          <a:blip r:embed="rId2" cstate="print"/>
          <a:stretch>
            <a:fillRect/>
          </a:stretch>
        </p:blipFill>
        <p:spPr>
          <a:xfrm>
            <a:off x="4343400" y="1905000"/>
            <a:ext cx="4800600" cy="4953000"/>
          </a:xfrm>
          <a:prstGeom prst="rect">
            <a:avLst/>
          </a:prstGeom>
        </p:spPr>
      </p:pic>
      <p:pic>
        <p:nvPicPr>
          <p:cNvPr id="3074" name="Picture 2" descr="Audacity: Free Sound Editor and Recording Software">
            <a:hlinkClick r:id="rId3"/>
          </p:cNvPr>
          <p:cNvPicPr>
            <a:picLocks noChangeAspect="1" noChangeArrowheads="1"/>
          </p:cNvPicPr>
          <p:nvPr/>
        </p:nvPicPr>
        <p:blipFill>
          <a:blip r:embed="rId4" cstate="print"/>
          <a:srcRect/>
          <a:stretch>
            <a:fillRect/>
          </a:stretch>
        </p:blipFill>
        <p:spPr bwMode="auto">
          <a:xfrm>
            <a:off x="4517137" y="0"/>
            <a:ext cx="4626864" cy="18288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639762"/>
          </a:xfrm>
          <a:solidFill>
            <a:schemeClr val="tx2">
              <a:lumMod val="60000"/>
              <a:lumOff val="40000"/>
            </a:schemeClr>
          </a:solidFill>
          <a:ln>
            <a:solidFill>
              <a:schemeClr val="tx1"/>
            </a:solidFill>
          </a:ln>
        </p:spPr>
        <p:txBody>
          <a:bodyPr>
            <a:normAutofit fontScale="90000"/>
          </a:bodyPr>
          <a:lstStyle/>
          <a:p>
            <a:pPr>
              <a:defRPr/>
            </a:pPr>
            <a:r>
              <a:rPr lang="en-AU" sz="4800" b="1" dirty="0" smtClean="0">
                <a:solidFill>
                  <a:schemeClr val="bg1">
                    <a:lumMod val="95000"/>
                  </a:schemeClr>
                </a:solidFill>
              </a:rPr>
              <a:t>The Research</a:t>
            </a:r>
            <a:endParaRPr lang="en-AU" sz="4800" b="1" dirty="0">
              <a:solidFill>
                <a:schemeClr val="bg1">
                  <a:lumMod val="95000"/>
                </a:schemeClr>
              </a:solidFill>
            </a:endParaRPr>
          </a:p>
        </p:txBody>
      </p:sp>
      <p:sp>
        <p:nvSpPr>
          <p:cNvPr id="3" name="Text Placeholder 2"/>
          <p:cNvSpPr>
            <a:spLocks noGrp="1"/>
          </p:cNvSpPr>
          <p:nvPr>
            <p:ph type="body" sz="half" idx="1"/>
          </p:nvPr>
        </p:nvSpPr>
        <p:spPr>
          <a:xfrm>
            <a:off x="228600" y="1066800"/>
            <a:ext cx="5562600" cy="5638800"/>
          </a:xfrm>
          <a:solidFill>
            <a:schemeClr val="bg1">
              <a:lumMod val="85000"/>
            </a:schemeClr>
          </a:solidFill>
          <a:ln>
            <a:solidFill>
              <a:schemeClr val="tx1"/>
            </a:solidFill>
          </a:ln>
        </p:spPr>
        <p:txBody>
          <a:bodyPr>
            <a:normAutofit/>
          </a:bodyPr>
          <a:lstStyle/>
          <a:p>
            <a:pPr>
              <a:buFont typeface="Wingdings" pitchFamily="2" charset="2"/>
              <a:buChar char="§"/>
              <a:defRPr/>
            </a:pPr>
            <a:r>
              <a:rPr lang="en-US" sz="2400" i="1" dirty="0" smtClean="0"/>
              <a:t>“Technology can become an obstacle to learning, especially when a student is first exposed to a new and/or novel technology. The student may become too focused on the technology and neglect the need for developing creative ideas” </a:t>
            </a:r>
            <a:r>
              <a:rPr lang="en-US" sz="2400" dirty="0" smtClean="0"/>
              <a:t>(</a:t>
            </a:r>
            <a:r>
              <a:rPr lang="en-US" sz="2400" dirty="0" smtClean="0"/>
              <a:t>Mohler</a:t>
            </a:r>
            <a:r>
              <a:rPr lang="en-US" sz="2400" dirty="0" smtClean="0"/>
              <a:t>).</a:t>
            </a:r>
          </a:p>
          <a:p>
            <a:pPr>
              <a:buFont typeface="Wingdings" pitchFamily="2" charset="2"/>
              <a:buChar char="§"/>
              <a:defRPr/>
            </a:pPr>
            <a:r>
              <a:rPr lang="en-US" sz="2400" i="1" dirty="0" smtClean="0"/>
              <a:t>“Technology is best seen as another tool in the repertoire available to learners and teachers for expression and communication” (</a:t>
            </a:r>
            <a:r>
              <a:rPr lang="en-US" sz="2400" dirty="0" smtClean="0"/>
              <a:t>Andrews et al., 2006)</a:t>
            </a:r>
          </a:p>
          <a:p>
            <a:pPr>
              <a:buFont typeface="Wingdings" pitchFamily="2" charset="2"/>
              <a:buChar char="§"/>
              <a:defRPr/>
            </a:pPr>
            <a:r>
              <a:rPr lang="en-US" sz="2400" dirty="0" smtClean="0">
                <a:hlinkClick r:id="rId3"/>
              </a:rPr>
              <a:t>http://cunningham.acer.edu.au/dbtw-wpd/textbase/NSWIT/NSW_Digest_1_09.html#Availability</a:t>
            </a:r>
            <a:r>
              <a:rPr lang="en-US" sz="2400" dirty="0" smtClean="0"/>
              <a:t> </a:t>
            </a:r>
          </a:p>
          <a:p>
            <a:pPr>
              <a:buFont typeface="Wingdings" pitchFamily="2" charset="2"/>
              <a:buChar char="§"/>
              <a:defRPr/>
            </a:pPr>
            <a:endParaRPr lang="en-US" sz="2000" dirty="0" smtClean="0"/>
          </a:p>
          <a:p>
            <a:pPr>
              <a:buFont typeface="Wingdings" pitchFamily="2" charset="2"/>
              <a:buChar char="§"/>
              <a:defRPr/>
            </a:pPr>
            <a:endParaRPr lang="en-US" sz="2500" dirty="0" smtClean="0"/>
          </a:p>
          <a:p>
            <a:pPr>
              <a:buFont typeface="Wingdings" pitchFamily="2" charset="2"/>
              <a:buChar char="§"/>
              <a:defRPr/>
            </a:pPr>
            <a:endParaRPr lang="en-AU" sz="2500" dirty="0"/>
          </a:p>
        </p:txBody>
      </p:sp>
      <p:sp>
        <p:nvSpPr>
          <p:cNvPr id="5" name="Right Arrow 4"/>
          <p:cNvSpPr/>
          <p:nvPr/>
        </p:nvSpPr>
        <p:spPr>
          <a:xfrm>
            <a:off x="5715000" y="3276600"/>
            <a:ext cx="914400" cy="609600"/>
          </a:xfrm>
          <a:prstGeom prs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dirty="0"/>
          </a:p>
        </p:txBody>
      </p:sp>
      <p:sp>
        <p:nvSpPr>
          <p:cNvPr id="6" name="TextBox 5"/>
          <p:cNvSpPr txBox="1"/>
          <p:nvPr/>
        </p:nvSpPr>
        <p:spPr>
          <a:xfrm>
            <a:off x="6629400" y="1066800"/>
            <a:ext cx="2286000" cy="5632311"/>
          </a:xfrm>
          <a:prstGeom prst="rect">
            <a:avLst/>
          </a:prstGeom>
          <a:solidFill>
            <a:schemeClr val="accent2">
              <a:lumMod val="40000"/>
              <a:lumOff val="60000"/>
            </a:schemeClr>
          </a:solidFill>
          <a:ln>
            <a:solidFill>
              <a:schemeClr val="tx1"/>
            </a:solidFill>
          </a:ln>
        </p:spPr>
        <p:txBody>
          <a:bodyPr wrap="square">
            <a:spAutoFit/>
          </a:bodyPr>
          <a:lstStyle/>
          <a:p>
            <a:pPr>
              <a:buFont typeface="Wingdings" pitchFamily="2" charset="2"/>
              <a:buChar char="§"/>
              <a:defRPr/>
            </a:pPr>
            <a:r>
              <a:rPr lang="en-AU" sz="2000" dirty="0">
                <a:latin typeface="Arial" charset="0"/>
              </a:rPr>
              <a:t> </a:t>
            </a:r>
            <a:r>
              <a:rPr lang="en-AU" sz="2000" dirty="0" smtClean="0">
                <a:latin typeface="Arial" charset="0"/>
              </a:rPr>
              <a:t>Begin with the essential knowledge and skills</a:t>
            </a:r>
          </a:p>
          <a:p>
            <a:pPr>
              <a:buFont typeface="Wingdings" pitchFamily="2" charset="2"/>
              <a:buChar char="§"/>
              <a:defRPr/>
            </a:pPr>
            <a:r>
              <a:rPr lang="en-AU" sz="2000" dirty="0" smtClean="0">
                <a:latin typeface="Arial" charset="0"/>
              </a:rPr>
              <a:t>Focus </a:t>
            </a:r>
            <a:r>
              <a:rPr lang="en-AU" sz="2000" dirty="0">
                <a:latin typeface="Arial" charset="0"/>
              </a:rPr>
              <a:t>on one or two ICT programs such  as </a:t>
            </a:r>
            <a:r>
              <a:rPr lang="en-AU" sz="2000" dirty="0" smtClean="0">
                <a:latin typeface="Arial" charset="0"/>
              </a:rPr>
              <a:t>beginning </a:t>
            </a:r>
            <a:r>
              <a:rPr lang="en-AU" sz="2000" dirty="0">
                <a:latin typeface="Arial" charset="0"/>
              </a:rPr>
              <a:t>with Word then moving </a:t>
            </a:r>
            <a:r>
              <a:rPr lang="en-AU" sz="2000" dirty="0" smtClean="0">
                <a:latin typeface="Arial" charset="0"/>
              </a:rPr>
              <a:t>into:</a:t>
            </a:r>
            <a:endParaRPr lang="en-AU" sz="2000" dirty="0">
              <a:latin typeface="Arial" charset="0"/>
            </a:endParaRPr>
          </a:p>
          <a:p>
            <a:pPr>
              <a:defRPr/>
            </a:pPr>
            <a:endParaRPr lang="en-AU" sz="2000" dirty="0">
              <a:latin typeface="Arial" charset="0"/>
            </a:endParaRPr>
          </a:p>
          <a:p>
            <a:pPr>
              <a:defRPr/>
            </a:pPr>
            <a:endParaRPr lang="en-AU" sz="2000" dirty="0">
              <a:latin typeface="Arial" charset="0"/>
            </a:endParaRPr>
          </a:p>
          <a:p>
            <a:pPr>
              <a:buFont typeface="Wingdings" pitchFamily="2" charset="2"/>
              <a:buChar char="Ø"/>
              <a:defRPr/>
            </a:pPr>
            <a:r>
              <a:rPr lang="en-AU" sz="2000" dirty="0" smtClean="0">
                <a:latin typeface="Arial" charset="0"/>
              </a:rPr>
              <a:t>Captivate</a:t>
            </a:r>
            <a:endParaRPr lang="en-AU" sz="2000" dirty="0">
              <a:latin typeface="Arial" charset="0"/>
            </a:endParaRPr>
          </a:p>
          <a:p>
            <a:pPr>
              <a:buFont typeface="Wingdings" pitchFamily="2" charset="2"/>
              <a:buChar char="Ø"/>
              <a:defRPr/>
            </a:pPr>
            <a:r>
              <a:rPr lang="en-AU" sz="2000" dirty="0">
                <a:latin typeface="Arial" charset="0"/>
              </a:rPr>
              <a:t>Premier</a:t>
            </a:r>
          </a:p>
          <a:p>
            <a:pPr>
              <a:buFont typeface="Wingdings" pitchFamily="2" charset="2"/>
              <a:buChar char="Ø"/>
              <a:defRPr/>
            </a:pPr>
            <a:r>
              <a:rPr lang="en-AU" sz="2000" dirty="0">
                <a:latin typeface="Arial" charset="0"/>
              </a:rPr>
              <a:t>Power Point</a:t>
            </a:r>
          </a:p>
          <a:p>
            <a:pPr>
              <a:buFont typeface="Wingdings" pitchFamily="2" charset="2"/>
              <a:buChar char="Ø"/>
              <a:defRPr/>
            </a:pPr>
            <a:r>
              <a:rPr lang="en-AU" sz="2000" dirty="0" smtClean="0">
                <a:latin typeface="Arial" charset="0"/>
              </a:rPr>
              <a:t>OneNote</a:t>
            </a:r>
            <a:endParaRPr lang="en-AU" sz="2000" dirty="0">
              <a:latin typeface="Arial" charset="0"/>
            </a:endParaRPr>
          </a:p>
          <a:p>
            <a:pPr>
              <a:buFont typeface="Wingdings" pitchFamily="2" charset="2"/>
              <a:buChar char="Ø"/>
              <a:defRPr/>
            </a:pPr>
            <a:r>
              <a:rPr lang="en-AU" sz="2000" dirty="0" smtClean="0">
                <a:latin typeface="Arial" charset="0"/>
              </a:rPr>
              <a:t>Smart Notebook</a:t>
            </a:r>
            <a:endParaRPr lang="en-AU" sz="2000" dirty="0">
              <a:latin typeface="Arial" charset="0"/>
            </a:endParaRPr>
          </a:p>
          <a:p>
            <a:pPr>
              <a:defRPr/>
            </a:pPr>
            <a:endParaRPr lang="en-AU" sz="2000" dirty="0">
              <a:latin typeface="Arial" charset="0"/>
            </a:endParaRPr>
          </a:p>
        </p:txBody>
      </p:sp>
      <p:sp>
        <p:nvSpPr>
          <p:cNvPr id="8" name="Down Arrow 7"/>
          <p:cNvSpPr/>
          <p:nvPr/>
        </p:nvSpPr>
        <p:spPr>
          <a:xfrm>
            <a:off x="7467600" y="4191000"/>
            <a:ext cx="533400" cy="381000"/>
          </a:xfrm>
          <a:prstGeom prst="down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3962400" cy="1020762"/>
          </a:xfrm>
          <a:solidFill>
            <a:srgbClr val="00B050"/>
          </a:solidFill>
          <a:ln>
            <a:solidFill>
              <a:schemeClr val="tx1"/>
            </a:solidFill>
          </a:ln>
        </p:spPr>
        <p:txBody>
          <a:bodyPr>
            <a:normAutofit/>
          </a:bodyPr>
          <a:lstStyle/>
          <a:p>
            <a:r>
              <a:rPr lang="en-US" sz="4800" b="1" dirty="0" smtClean="0">
                <a:solidFill>
                  <a:schemeClr val="bg1"/>
                </a:solidFill>
              </a:rPr>
              <a:t>Captivate</a:t>
            </a:r>
            <a:endParaRPr lang="en-US" sz="4800" b="1" dirty="0">
              <a:solidFill>
                <a:schemeClr val="bg1"/>
              </a:solidFill>
            </a:endParaRPr>
          </a:p>
        </p:txBody>
      </p:sp>
      <p:sp>
        <p:nvSpPr>
          <p:cNvPr id="3" name="Content Placeholder 2"/>
          <p:cNvSpPr>
            <a:spLocks noGrp="1"/>
          </p:cNvSpPr>
          <p:nvPr>
            <p:ph sz="half" idx="1"/>
          </p:nvPr>
        </p:nvSpPr>
        <p:spPr>
          <a:xfrm>
            <a:off x="304800" y="1447800"/>
            <a:ext cx="3962400" cy="4876800"/>
          </a:xfrm>
        </p:spPr>
        <p:txBody>
          <a:bodyPr>
            <a:normAutofit fontScale="92500"/>
          </a:bodyPr>
          <a:lstStyle/>
          <a:p>
            <a:pPr>
              <a:buFont typeface="Wingdings" pitchFamily="2" charset="2"/>
              <a:buChar char="§"/>
            </a:pPr>
            <a:r>
              <a:rPr lang="en-US" dirty="0" smtClean="0"/>
              <a:t>Quizzes</a:t>
            </a:r>
          </a:p>
          <a:p>
            <a:pPr>
              <a:buFont typeface="Wingdings" pitchFamily="2" charset="2"/>
              <a:buChar char="§"/>
            </a:pPr>
            <a:r>
              <a:rPr lang="en-US" dirty="0" smtClean="0"/>
              <a:t>Convert power point to Adobe Flash file</a:t>
            </a:r>
          </a:p>
          <a:p>
            <a:pPr>
              <a:buFont typeface="Wingdings" pitchFamily="2" charset="2"/>
              <a:buChar char="§"/>
            </a:pPr>
            <a:r>
              <a:rPr lang="en-US" dirty="0" smtClean="0"/>
              <a:t>Software demonstrations</a:t>
            </a:r>
          </a:p>
          <a:p>
            <a:pPr>
              <a:buFont typeface="Wingdings" pitchFamily="2" charset="2"/>
              <a:buChar char="§"/>
            </a:pPr>
            <a:r>
              <a:rPr lang="en-US" dirty="0" smtClean="0"/>
              <a:t>Tutorials</a:t>
            </a:r>
          </a:p>
          <a:p>
            <a:pPr>
              <a:buFont typeface="Wingdings" pitchFamily="2" charset="2"/>
              <a:buChar char="§"/>
            </a:pPr>
            <a:r>
              <a:rPr lang="en-US" dirty="0" smtClean="0"/>
              <a:t>Podcasts</a:t>
            </a:r>
          </a:p>
          <a:p>
            <a:pPr>
              <a:buFont typeface="Wingdings" pitchFamily="2" charset="2"/>
              <a:buChar char="§"/>
            </a:pPr>
            <a:r>
              <a:rPr lang="en-US" dirty="0" smtClean="0"/>
              <a:t>Design interactive </a:t>
            </a:r>
            <a:r>
              <a:rPr lang="en-US" dirty="0" smtClean="0"/>
              <a:t>multimedia and Adobe Flash® Player compatible </a:t>
            </a:r>
            <a:r>
              <a:rPr lang="en-US" dirty="0" smtClean="0"/>
              <a:t>presentations</a:t>
            </a:r>
            <a:endParaRPr lang="en-US" dirty="0"/>
          </a:p>
        </p:txBody>
      </p:sp>
      <p:pic>
        <p:nvPicPr>
          <p:cNvPr id="2050" name="Picture 2" descr="http://www.ahashare.com/uploads/images/223620.jpg"/>
          <p:cNvPicPr>
            <a:picLocks noChangeAspect="1" noChangeArrowheads="1"/>
          </p:cNvPicPr>
          <p:nvPr/>
        </p:nvPicPr>
        <p:blipFill>
          <a:blip r:embed="rId2" cstate="print"/>
          <a:srcRect/>
          <a:stretch>
            <a:fillRect/>
          </a:stretch>
        </p:blipFill>
        <p:spPr bwMode="auto">
          <a:xfrm>
            <a:off x="4381500" y="0"/>
            <a:ext cx="4762500" cy="3505200"/>
          </a:xfrm>
          <a:prstGeom prst="rect">
            <a:avLst/>
          </a:prstGeom>
          <a:noFill/>
        </p:spPr>
      </p:pic>
      <p:pic>
        <p:nvPicPr>
          <p:cNvPr id="2052" name="Picture 4" descr="http://wwwimages.adobe.com/www.adobe.com/products/captivate/images/quiz_285x200.jpg"/>
          <p:cNvPicPr>
            <a:picLocks noChangeAspect="1" noChangeArrowheads="1"/>
          </p:cNvPicPr>
          <p:nvPr/>
        </p:nvPicPr>
        <p:blipFill>
          <a:blip r:embed="rId3" cstate="print"/>
          <a:srcRect/>
          <a:stretch>
            <a:fillRect/>
          </a:stretch>
        </p:blipFill>
        <p:spPr bwMode="auto">
          <a:xfrm>
            <a:off x="4343401" y="3505200"/>
            <a:ext cx="4800600" cy="33528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3886200" cy="1143000"/>
          </a:xfrm>
          <a:solidFill>
            <a:srgbClr val="00B050"/>
          </a:solidFill>
          <a:ln>
            <a:solidFill>
              <a:schemeClr val="tx1"/>
            </a:solidFill>
          </a:ln>
        </p:spPr>
        <p:txBody>
          <a:bodyPr>
            <a:noAutofit/>
          </a:bodyPr>
          <a:lstStyle/>
          <a:p>
            <a:r>
              <a:rPr lang="en-US" sz="3600" b="1" dirty="0" smtClean="0">
                <a:solidFill>
                  <a:schemeClr val="bg1"/>
                </a:solidFill>
              </a:rPr>
              <a:t>Power Point and Adobe Presenter</a:t>
            </a:r>
            <a:endParaRPr lang="en-US" sz="3600" b="1" dirty="0">
              <a:solidFill>
                <a:schemeClr val="bg1"/>
              </a:solidFill>
            </a:endParaRPr>
          </a:p>
        </p:txBody>
      </p:sp>
      <p:sp>
        <p:nvSpPr>
          <p:cNvPr id="3" name="Content Placeholder 2"/>
          <p:cNvSpPr>
            <a:spLocks noGrp="1"/>
          </p:cNvSpPr>
          <p:nvPr>
            <p:ph sz="half" idx="1"/>
          </p:nvPr>
        </p:nvSpPr>
        <p:spPr>
          <a:xfrm>
            <a:off x="228600" y="1600200"/>
            <a:ext cx="3886200" cy="4953000"/>
          </a:xfrm>
        </p:spPr>
        <p:txBody>
          <a:bodyPr>
            <a:normAutofit fontScale="92500" lnSpcReduction="10000"/>
          </a:bodyPr>
          <a:lstStyle/>
          <a:p>
            <a:pPr>
              <a:buFont typeface="Wingdings" pitchFamily="2" charset="2"/>
              <a:buChar char="§"/>
            </a:pPr>
            <a:r>
              <a:rPr lang="en-US" dirty="0" smtClean="0"/>
              <a:t>Convert PP into a Flash self-running multimedia presentation and </a:t>
            </a:r>
            <a:r>
              <a:rPr lang="en-AU" dirty="0" smtClean="0"/>
              <a:t>a </a:t>
            </a:r>
            <a:r>
              <a:rPr lang="en-AU" dirty="0" smtClean="0"/>
              <a:t>compact web-ready format</a:t>
            </a:r>
            <a:endParaRPr lang="en-US" dirty="0" smtClean="0"/>
          </a:p>
          <a:p>
            <a:pPr>
              <a:buFont typeface="Wingdings" pitchFamily="2" charset="2"/>
              <a:buChar char="§"/>
            </a:pPr>
            <a:r>
              <a:rPr lang="en-US" dirty="0" smtClean="0"/>
              <a:t>Import and capture audio and video</a:t>
            </a:r>
          </a:p>
          <a:p>
            <a:pPr>
              <a:buFont typeface="Wingdings" pitchFamily="2" charset="2"/>
              <a:buChar char="§"/>
            </a:pPr>
            <a:r>
              <a:rPr lang="en-US" dirty="0" smtClean="0"/>
              <a:t>Publish </a:t>
            </a:r>
            <a:r>
              <a:rPr lang="en-US" dirty="0" smtClean="0"/>
              <a:t>content as a PDF file, preserving all </a:t>
            </a:r>
            <a:r>
              <a:rPr lang="en-US" dirty="0" smtClean="0"/>
              <a:t>animations</a:t>
            </a:r>
          </a:p>
          <a:p>
            <a:pPr>
              <a:buFont typeface="Wingdings" pitchFamily="2" charset="2"/>
              <a:buChar char="§"/>
            </a:pPr>
            <a:r>
              <a:rPr lang="en-AU" dirty="0" smtClean="0"/>
              <a:t>Create </a:t>
            </a:r>
            <a:r>
              <a:rPr lang="en-AU" dirty="0" smtClean="0"/>
              <a:t>a range of interactive quizzes</a:t>
            </a:r>
            <a:endParaRPr lang="en-US" dirty="0"/>
          </a:p>
        </p:txBody>
      </p:sp>
      <p:pic>
        <p:nvPicPr>
          <p:cNvPr id="1026" name="Picture 2" descr="http://www.adobe.com/eeurope/products/presenter/images/Presenter_792x425.jpg"/>
          <p:cNvPicPr>
            <a:picLocks noChangeAspect="1" noChangeArrowheads="1"/>
          </p:cNvPicPr>
          <p:nvPr/>
        </p:nvPicPr>
        <p:blipFill>
          <a:blip r:embed="rId2" cstate="print"/>
          <a:srcRect/>
          <a:stretch>
            <a:fillRect/>
          </a:stretch>
        </p:blipFill>
        <p:spPr bwMode="auto">
          <a:xfrm>
            <a:off x="4315970" y="1"/>
            <a:ext cx="4828030" cy="3200399"/>
          </a:xfrm>
          <a:prstGeom prst="rect">
            <a:avLst/>
          </a:prstGeom>
          <a:noFill/>
        </p:spPr>
      </p:pic>
      <p:pic>
        <p:nvPicPr>
          <p:cNvPr id="1028" name="Picture 4" descr="Adobe-Presenter.jpg image by downarchive2"/>
          <p:cNvPicPr>
            <a:picLocks noChangeAspect="1" noChangeArrowheads="1"/>
          </p:cNvPicPr>
          <p:nvPr/>
        </p:nvPicPr>
        <p:blipFill>
          <a:blip r:embed="rId3" cstate="print"/>
          <a:srcRect/>
          <a:stretch>
            <a:fillRect/>
          </a:stretch>
        </p:blipFill>
        <p:spPr bwMode="auto">
          <a:xfrm>
            <a:off x="4267201" y="3200400"/>
            <a:ext cx="4876800" cy="36576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3886200" cy="944562"/>
          </a:xfrm>
          <a:solidFill>
            <a:schemeClr val="tx2">
              <a:lumMod val="60000"/>
              <a:lumOff val="40000"/>
            </a:schemeClr>
          </a:solidFill>
          <a:ln>
            <a:solidFill>
              <a:schemeClr val="tx1"/>
            </a:solidFill>
          </a:ln>
        </p:spPr>
        <p:txBody>
          <a:bodyPr>
            <a:normAutofit/>
          </a:bodyPr>
          <a:lstStyle/>
          <a:p>
            <a:r>
              <a:rPr lang="en-US" sz="4800" b="1" dirty="0" smtClean="0">
                <a:solidFill>
                  <a:schemeClr val="bg1"/>
                </a:solidFill>
              </a:rPr>
              <a:t>Freemind</a:t>
            </a:r>
            <a:endParaRPr lang="en-US" sz="4800" b="1" dirty="0">
              <a:solidFill>
                <a:schemeClr val="bg1"/>
              </a:solidFill>
            </a:endParaRPr>
          </a:p>
        </p:txBody>
      </p:sp>
      <p:sp>
        <p:nvSpPr>
          <p:cNvPr id="3" name="Content Placeholder 2"/>
          <p:cNvSpPr>
            <a:spLocks noGrp="1"/>
          </p:cNvSpPr>
          <p:nvPr>
            <p:ph sz="half" idx="1"/>
          </p:nvPr>
        </p:nvSpPr>
        <p:spPr>
          <a:xfrm>
            <a:off x="228600" y="1371600"/>
            <a:ext cx="3886200" cy="5257800"/>
          </a:xfrm>
        </p:spPr>
        <p:txBody>
          <a:bodyPr>
            <a:normAutofit/>
          </a:bodyPr>
          <a:lstStyle/>
          <a:p>
            <a:pPr>
              <a:buFont typeface="Wingdings" pitchFamily="2" charset="2"/>
              <a:buChar char="§"/>
            </a:pPr>
            <a:r>
              <a:rPr lang="en-US" dirty="0" smtClean="0"/>
              <a:t>Mind maps in any KLA</a:t>
            </a:r>
          </a:p>
          <a:p>
            <a:pPr>
              <a:buFont typeface="Wingdings" pitchFamily="2" charset="2"/>
              <a:buChar char="§"/>
            </a:pPr>
            <a:r>
              <a:rPr lang="en-US" dirty="0" smtClean="0">
                <a:hlinkClick r:id="rId2"/>
              </a:rPr>
              <a:t>http://freemind.sourceforge.net/wiki/extensions/freemind/flashwindow.php?initLoadFile=/</a:t>
            </a:r>
            <a:r>
              <a:rPr lang="en-US" dirty="0" smtClean="0">
                <a:hlinkClick r:id="rId2"/>
              </a:rPr>
              <a:t>wiki/images/9/9c/Writing_an_essay_with_FreeMind.mm&amp;startCollapsedToLevel=5&amp;mm_title=Writing_an_essay_with_FreeMind.mm</a:t>
            </a:r>
            <a:r>
              <a:rPr lang="en-US" dirty="0" smtClean="0"/>
              <a:t> </a:t>
            </a:r>
            <a:endParaRPr lang="en-US" dirty="0"/>
          </a:p>
        </p:txBody>
      </p:sp>
      <p:pic>
        <p:nvPicPr>
          <p:cNvPr id="48130" name="Picture 2" descr="http://www.onlytechtalks.com/techtalks/wp-content/uploads/2009/05/freemind-mapping.jpg"/>
          <p:cNvPicPr>
            <a:picLocks noChangeAspect="1" noChangeArrowheads="1"/>
          </p:cNvPicPr>
          <p:nvPr/>
        </p:nvPicPr>
        <p:blipFill>
          <a:blip r:embed="rId3" cstate="print"/>
          <a:srcRect/>
          <a:stretch>
            <a:fillRect/>
          </a:stretch>
        </p:blipFill>
        <p:spPr bwMode="auto">
          <a:xfrm>
            <a:off x="4419600" y="2286000"/>
            <a:ext cx="4724400" cy="4572000"/>
          </a:xfrm>
          <a:prstGeom prst="rect">
            <a:avLst/>
          </a:prstGeom>
          <a:noFill/>
        </p:spPr>
      </p:pic>
      <p:pic>
        <p:nvPicPr>
          <p:cNvPr id="48132" name="Picture 4" descr="http://www.getmewriting.com/wp-content/uploads/2009/02/freemind-logo.jpg"/>
          <p:cNvPicPr>
            <a:picLocks noChangeAspect="1" noChangeArrowheads="1"/>
          </p:cNvPicPr>
          <p:nvPr/>
        </p:nvPicPr>
        <p:blipFill>
          <a:blip r:embed="rId4" cstate="print"/>
          <a:srcRect/>
          <a:stretch>
            <a:fillRect/>
          </a:stretch>
        </p:blipFill>
        <p:spPr bwMode="auto">
          <a:xfrm>
            <a:off x="4419600" y="0"/>
            <a:ext cx="4724401" cy="2286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a:solidFill>
            <a:schemeClr val="accent1">
              <a:lumMod val="60000"/>
              <a:lumOff val="40000"/>
            </a:schemeClr>
          </a:solidFill>
          <a:ln>
            <a:solidFill>
              <a:schemeClr val="tx1"/>
            </a:solidFill>
          </a:ln>
        </p:spPr>
        <p:txBody>
          <a:bodyPr>
            <a:normAutofit/>
          </a:bodyPr>
          <a:lstStyle/>
          <a:p>
            <a:r>
              <a:rPr lang="en-US" sz="4800" b="1" dirty="0" smtClean="0"/>
              <a:t>Web20 Resources</a:t>
            </a:r>
            <a:endParaRPr lang="en-US" sz="4800" b="1" dirty="0"/>
          </a:p>
        </p:txBody>
      </p:sp>
      <p:sp>
        <p:nvSpPr>
          <p:cNvPr id="3" name="Content Placeholder 2"/>
          <p:cNvSpPr>
            <a:spLocks noGrp="1"/>
          </p:cNvSpPr>
          <p:nvPr>
            <p:ph idx="1"/>
          </p:nvPr>
        </p:nvSpPr>
        <p:spPr>
          <a:xfrm>
            <a:off x="457200" y="1295400"/>
            <a:ext cx="8229600" cy="5181600"/>
          </a:xfrm>
        </p:spPr>
        <p:txBody>
          <a:bodyPr>
            <a:normAutofit fontScale="85000" lnSpcReduction="20000"/>
          </a:bodyPr>
          <a:lstStyle/>
          <a:p>
            <a:pPr>
              <a:buFont typeface="Wingdings" pitchFamily="2" charset="2"/>
              <a:buChar char="§"/>
            </a:pPr>
            <a:r>
              <a:rPr lang="en-AU" u="sng" dirty="0" smtClean="0">
                <a:hlinkClick r:id="rId2"/>
              </a:rPr>
              <a:t>http://www.tale.edu.au/tale/live/teachers/shared/tools/schools.jsp</a:t>
            </a:r>
            <a:r>
              <a:rPr lang="en-AU" dirty="0" smtClean="0"/>
              <a:t> - </a:t>
            </a:r>
            <a:r>
              <a:rPr lang="en-AU" dirty="0" smtClean="0"/>
              <a:t>TaLe</a:t>
            </a:r>
            <a:r>
              <a:rPr lang="en-AU" dirty="0" smtClean="0"/>
              <a:t> where teachers can access pedagogy focused support on the DER-NSW software and hardware</a:t>
            </a:r>
          </a:p>
          <a:p>
            <a:pPr>
              <a:buFont typeface="Wingdings" pitchFamily="2" charset="2"/>
              <a:buChar char="§"/>
            </a:pPr>
            <a:r>
              <a:rPr lang="en-AU" u="sng" dirty="0" smtClean="0">
                <a:hlinkClick r:id="rId3"/>
              </a:rPr>
              <a:t>https://detwww.det.nsw.edu.au/deptresources/majorprojects/dernsw/proflearn/index.htm</a:t>
            </a:r>
            <a:r>
              <a:rPr lang="en-AU" dirty="0" smtClean="0">
                <a:hlinkClick r:id="rId3"/>
              </a:rPr>
              <a:t>-</a:t>
            </a:r>
            <a:r>
              <a:rPr lang="en-AU" dirty="0" smtClean="0"/>
              <a:t>- Intranet site that provides an overview of the resources and links for how to access </a:t>
            </a:r>
            <a:r>
              <a:rPr lang="en-AU" dirty="0" smtClean="0"/>
              <a:t>them</a:t>
            </a:r>
          </a:p>
          <a:p>
            <a:pPr>
              <a:buFont typeface="Wingdings" pitchFamily="2" charset="2"/>
              <a:buChar char="§"/>
            </a:pPr>
            <a:r>
              <a:rPr lang="en-AU" u="sng" dirty="0" smtClean="0">
                <a:hlinkClick r:id="rId4"/>
              </a:rPr>
              <a:t>http://etc.usf.edu/plans/default.htm</a:t>
            </a:r>
            <a:r>
              <a:rPr lang="en-AU" dirty="0" smtClean="0"/>
              <a:t> - No Strings Attached: videos of sample lessons taped in Florida schools with a description of the lesson objectives and procedure</a:t>
            </a:r>
          </a:p>
          <a:p>
            <a:pPr>
              <a:buFont typeface="Wingdings" pitchFamily="2" charset="2"/>
              <a:buChar char="§"/>
            </a:pPr>
            <a:r>
              <a:rPr lang="en-AU" u="sng" dirty="0" smtClean="0">
                <a:hlinkClick r:id="rId5"/>
              </a:rPr>
              <a:t>http://www.irvingisd.net/one2one/main.htm</a:t>
            </a:r>
            <a:r>
              <a:rPr lang="en-AU" dirty="0" smtClean="0"/>
              <a:t> - ideas for project-based learning using laptops for learning</a:t>
            </a:r>
          </a:p>
          <a:p>
            <a:pPr>
              <a:buFont typeface="Wingdings" pitchFamily="2" charset="2"/>
              <a:buChar char="§"/>
            </a:pPr>
            <a:endParaRPr lang="en-AU"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4724400" cy="944562"/>
          </a:xfrm>
          <a:solidFill>
            <a:srgbClr val="FFC000"/>
          </a:solidFill>
          <a:ln>
            <a:solidFill>
              <a:schemeClr val="tx1"/>
            </a:solidFill>
          </a:ln>
        </p:spPr>
        <p:txBody>
          <a:bodyPr>
            <a:normAutofit/>
          </a:bodyPr>
          <a:lstStyle/>
          <a:p>
            <a:r>
              <a:rPr lang="en-US" sz="4800" b="1" dirty="0" smtClean="0"/>
              <a:t>Web20 Resources</a:t>
            </a:r>
            <a:endParaRPr lang="en-US" sz="4800" b="1" dirty="0"/>
          </a:p>
        </p:txBody>
      </p:sp>
      <p:sp>
        <p:nvSpPr>
          <p:cNvPr id="3" name="Content Placeholder 2"/>
          <p:cNvSpPr>
            <a:spLocks noGrp="1"/>
          </p:cNvSpPr>
          <p:nvPr>
            <p:ph idx="1"/>
          </p:nvPr>
        </p:nvSpPr>
        <p:spPr>
          <a:xfrm>
            <a:off x="228600" y="1447800"/>
            <a:ext cx="4572000" cy="5105400"/>
          </a:xfrm>
        </p:spPr>
        <p:txBody>
          <a:bodyPr>
            <a:normAutofit fontScale="92500" lnSpcReduction="20000"/>
          </a:bodyPr>
          <a:lstStyle/>
          <a:p>
            <a:pPr>
              <a:buFont typeface="Wingdings" pitchFamily="2" charset="2"/>
              <a:buChar char="§"/>
            </a:pPr>
            <a:r>
              <a:rPr lang="en-US" dirty="0" smtClean="0"/>
              <a:t>Brain Research – National Academy of </a:t>
            </a:r>
            <a:r>
              <a:rPr lang="en-US" dirty="0" smtClean="0"/>
              <a:t>Science ‘How People Learn’: </a:t>
            </a:r>
            <a:r>
              <a:rPr lang="en-US" u="sng" dirty="0" smtClean="0">
                <a:hlinkClick r:id="rId3"/>
              </a:rPr>
              <a:t>http://www.nap.edu/catalog.php?record_id=6160</a:t>
            </a:r>
            <a:r>
              <a:rPr lang="en-US" dirty="0" smtClean="0"/>
              <a:t> – </a:t>
            </a:r>
            <a:endParaRPr lang="en-US" dirty="0" smtClean="0">
              <a:hlinkClick r:id="rId4"/>
            </a:endParaRPr>
          </a:p>
          <a:p>
            <a:pPr>
              <a:buFont typeface="Wingdings" pitchFamily="2" charset="2"/>
              <a:buChar char="§"/>
            </a:pPr>
            <a:r>
              <a:rPr lang="en-US" dirty="0" smtClean="0">
                <a:hlinkClick r:id="rId4"/>
              </a:rPr>
              <a:t>http</a:t>
            </a:r>
            <a:r>
              <a:rPr lang="en-US" dirty="0" smtClean="0">
                <a:hlinkClick r:id="rId4"/>
              </a:rPr>
              <a:t>://www.adobe.com/education/instruction/adsc/</a:t>
            </a:r>
            <a:r>
              <a:rPr lang="en-US" dirty="0" smtClean="0"/>
              <a:t> </a:t>
            </a:r>
            <a:endParaRPr lang="en-US" dirty="0" smtClean="0"/>
          </a:p>
          <a:p>
            <a:pPr>
              <a:buFont typeface="Wingdings" pitchFamily="2" charset="2"/>
              <a:buChar char="§"/>
            </a:pPr>
            <a:r>
              <a:rPr lang="en-US" dirty="0" smtClean="0">
                <a:hlinkClick r:id="rId5"/>
              </a:rPr>
              <a:t>http://</a:t>
            </a:r>
            <a:r>
              <a:rPr lang="en-US" dirty="0" smtClean="0">
                <a:hlinkClick r:id="rId5"/>
              </a:rPr>
              <a:t>digiteen.ning.com/forum?page=4</a:t>
            </a:r>
            <a:r>
              <a:rPr lang="en-US" dirty="0" smtClean="0"/>
              <a:t> – Digital citizenship site for secondary students</a:t>
            </a:r>
            <a:endParaRPr lang="en-US" dirty="0"/>
          </a:p>
        </p:txBody>
      </p:sp>
      <p:pic>
        <p:nvPicPr>
          <p:cNvPr id="4" name="Picture 3" descr="laptops.jpg"/>
          <p:cNvPicPr>
            <a:picLocks noChangeAspect="1"/>
          </p:cNvPicPr>
          <p:nvPr/>
        </p:nvPicPr>
        <p:blipFill>
          <a:blip r:embed="rId6" cstate="print"/>
          <a:srcRect/>
          <a:stretch>
            <a:fillRect/>
          </a:stretch>
        </p:blipFill>
        <p:spPr bwMode="auto">
          <a:xfrm>
            <a:off x="5122863" y="0"/>
            <a:ext cx="4021137" cy="68580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solidFill>
            <a:schemeClr val="accent4">
              <a:lumMod val="40000"/>
              <a:lumOff val="60000"/>
            </a:schemeClr>
          </a:solidFill>
          <a:ln>
            <a:solidFill>
              <a:schemeClr val="tx1"/>
            </a:solidFill>
          </a:ln>
        </p:spPr>
        <p:txBody>
          <a:bodyPr/>
          <a:lstStyle/>
          <a:p>
            <a:r>
              <a:rPr lang="en-US" dirty="0" smtClean="0"/>
              <a:t>Great Web20 Resources</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
            </a:pPr>
            <a:r>
              <a:rPr lang="en-US" b="1" dirty="0" smtClean="0"/>
              <a:t>Visuword</a:t>
            </a:r>
            <a:r>
              <a:rPr lang="en-US" b="1" dirty="0" smtClean="0"/>
              <a:t>: </a:t>
            </a:r>
            <a:r>
              <a:rPr lang="en-US" dirty="0" smtClean="0">
                <a:hlinkClick r:id="rId3"/>
              </a:rPr>
              <a:t>http://www.visuwords.com/?</a:t>
            </a:r>
            <a:r>
              <a:rPr lang="en-US" dirty="0" smtClean="0">
                <a:hlinkClick r:id="rId3"/>
              </a:rPr>
              <a:t>word=connected</a:t>
            </a:r>
            <a:r>
              <a:rPr lang="en-US" dirty="0" smtClean="0"/>
              <a:t> </a:t>
            </a:r>
          </a:p>
          <a:p>
            <a:pPr>
              <a:buFont typeface="Wingdings" pitchFamily="2" charset="2"/>
              <a:buChar char="§"/>
            </a:pPr>
            <a:r>
              <a:rPr lang="en-US" b="1" dirty="0" smtClean="0"/>
              <a:t>Box </a:t>
            </a:r>
            <a:r>
              <a:rPr lang="en-US" b="1" dirty="0" smtClean="0"/>
              <a:t>of tricks – A-Z of </a:t>
            </a:r>
            <a:r>
              <a:rPr lang="en-US" b="1" dirty="0" smtClean="0"/>
              <a:t>internet sites</a:t>
            </a:r>
            <a:r>
              <a:rPr lang="en-US" b="1" dirty="0" smtClean="0"/>
              <a:t>: </a:t>
            </a:r>
            <a:r>
              <a:rPr lang="en-US" dirty="0" smtClean="0">
                <a:hlinkClick r:id="rId4"/>
              </a:rPr>
              <a:t>http://www.boxoftricks.net/?</a:t>
            </a:r>
            <a:r>
              <a:rPr lang="en-US" dirty="0" smtClean="0">
                <a:hlinkClick r:id="rId4"/>
              </a:rPr>
              <a:t>page_id=29</a:t>
            </a:r>
            <a:r>
              <a:rPr lang="en-US" dirty="0" smtClean="0"/>
              <a:t> </a:t>
            </a:r>
          </a:p>
          <a:p>
            <a:pPr>
              <a:buFont typeface="Wingdings" pitchFamily="2" charset="2"/>
              <a:buChar char="§"/>
            </a:pPr>
            <a:r>
              <a:rPr lang="en-US" b="1" dirty="0" smtClean="0"/>
              <a:t>Cooltoolsfor</a:t>
            </a:r>
            <a:r>
              <a:rPr lang="en-US" b="1" dirty="0" smtClean="0"/>
              <a:t>s</a:t>
            </a:r>
            <a:r>
              <a:rPr lang="en-US" b="1" dirty="0" smtClean="0"/>
              <a:t>chools</a:t>
            </a:r>
            <a:r>
              <a:rPr lang="en-US" b="1" dirty="0" smtClean="0"/>
              <a:t> </a:t>
            </a:r>
            <a:r>
              <a:rPr lang="en-US" b="1" dirty="0" smtClean="0"/>
              <a:t>Wiki: </a:t>
            </a:r>
            <a:r>
              <a:rPr lang="en-US" dirty="0" smtClean="0">
                <a:hlinkClick r:id="rId5"/>
              </a:rPr>
              <a:t>http://cooltoolsforschools.wikispaces.com/?</a:t>
            </a:r>
            <a:r>
              <a:rPr lang="en-US" dirty="0" smtClean="0">
                <a:hlinkClick r:id="rId5"/>
              </a:rPr>
              <a:t>responseToken=08d40fc592f425e0609f7b90a024fde22</a:t>
            </a:r>
            <a:r>
              <a:rPr lang="en-US" dirty="0" smtClean="0"/>
              <a:t> </a:t>
            </a:r>
          </a:p>
          <a:p>
            <a:pPr>
              <a:buFont typeface="Wingdings" pitchFamily="2" charset="2"/>
              <a:buChar char="§"/>
            </a:pPr>
            <a:r>
              <a:rPr lang="en-US" b="1" dirty="0" smtClean="0"/>
              <a:t>Technology tools for Science: </a:t>
            </a:r>
            <a:r>
              <a:rPr lang="en-US" dirty="0" smtClean="0">
                <a:hlinkClick r:id="rId6"/>
              </a:rPr>
              <a:t>http</a:t>
            </a:r>
            <a:r>
              <a:rPr lang="en-US" dirty="0" smtClean="0">
                <a:hlinkClick r:id="rId6"/>
              </a:rPr>
              <a:t>://</a:t>
            </a:r>
            <a:r>
              <a:rPr lang="en-US" dirty="0" smtClean="0">
                <a:hlinkClick r:id="rId6"/>
              </a:rPr>
              <a:t>www.kn.pacbell.com/news/CAschools/science.htm</a:t>
            </a:r>
            <a:r>
              <a:rPr lang="en-US" dirty="0" smtClean="0"/>
              <a:t> </a:t>
            </a:r>
          </a:p>
          <a:p>
            <a:pPr>
              <a:buFont typeface="Wingdings" pitchFamily="2" charset="2"/>
              <a:buChar char="§"/>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74638"/>
            <a:ext cx="8229600" cy="1096962"/>
          </a:xfrm>
          <a:solidFill>
            <a:schemeClr val="tx2">
              <a:lumMod val="60000"/>
              <a:lumOff val="40000"/>
            </a:schemeClr>
          </a:solidFill>
          <a:ln>
            <a:solidFill>
              <a:schemeClr val="tx1"/>
            </a:solidFill>
          </a:ln>
        </p:spPr>
        <p:txBody>
          <a:bodyPr/>
          <a:lstStyle/>
          <a:p>
            <a:r>
              <a:rPr lang="en-AU" sz="4800" b="1" dirty="0" smtClean="0">
                <a:solidFill>
                  <a:schemeClr val="bg1"/>
                </a:solidFill>
              </a:rPr>
              <a:t>The Learning Environment</a:t>
            </a:r>
          </a:p>
        </p:txBody>
      </p:sp>
      <p:sp>
        <p:nvSpPr>
          <p:cNvPr id="16387" name="Content Placeholder 2"/>
          <p:cNvSpPr>
            <a:spLocks noGrp="1"/>
          </p:cNvSpPr>
          <p:nvPr>
            <p:ph idx="1"/>
          </p:nvPr>
        </p:nvSpPr>
        <p:spPr/>
        <p:txBody>
          <a:bodyPr>
            <a:normAutofit lnSpcReduction="10000"/>
          </a:bodyPr>
          <a:lstStyle/>
          <a:p>
            <a:pPr>
              <a:buFont typeface="Wingdings" pitchFamily="2" charset="2"/>
              <a:buChar char="§"/>
            </a:pPr>
            <a:r>
              <a:rPr lang="en-AU" sz="3500" dirty="0" smtClean="0"/>
              <a:t>In an ideal world how should the classroom look when the students are using laptops?</a:t>
            </a:r>
          </a:p>
          <a:p>
            <a:pPr>
              <a:buFont typeface="Wingdings" pitchFamily="2" charset="2"/>
              <a:buChar char="§"/>
            </a:pPr>
            <a:r>
              <a:rPr lang="en-AU" sz="3500" dirty="0" smtClean="0"/>
              <a:t>Does it need to change?</a:t>
            </a:r>
          </a:p>
          <a:p>
            <a:pPr>
              <a:buFont typeface="Wingdings" pitchFamily="2" charset="2"/>
              <a:buChar char="§"/>
            </a:pPr>
            <a:r>
              <a:rPr lang="en-AU" sz="3500" dirty="0" smtClean="0"/>
              <a:t>What needs to change?</a:t>
            </a:r>
          </a:p>
          <a:p>
            <a:pPr>
              <a:buFont typeface="Wingdings" pitchFamily="2" charset="2"/>
              <a:buChar char="§"/>
            </a:pPr>
            <a:r>
              <a:rPr lang="en-AU" sz="3500" dirty="0" smtClean="0"/>
              <a:t>How could the school move towards creating an engaging and appropriate learning environment?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2940050" y="228600"/>
            <a:ext cx="3429000" cy="492125"/>
          </a:xfrm>
          <a:prstGeom prst="rect">
            <a:avLst/>
          </a:prstGeom>
          <a:solidFill>
            <a:schemeClr val="accent3">
              <a:lumMod val="20000"/>
              <a:lumOff val="8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Focus</a:t>
            </a:r>
          </a:p>
          <a:p>
            <a:pPr algn="ctr">
              <a:spcAft>
                <a:spcPts val="0"/>
              </a:spcAft>
              <a:defRPr/>
            </a:pPr>
            <a:r>
              <a:rPr lang="en-US" sz="1400" dirty="0">
                <a:cs typeface="Arial" pitchFamily="34" charset="0"/>
              </a:rPr>
              <a:t>Topic/Subject/Context/Outcomes</a:t>
            </a:r>
          </a:p>
        </p:txBody>
      </p:sp>
      <p:sp>
        <p:nvSpPr>
          <p:cNvPr id="13315" name="Rectangle 3"/>
          <p:cNvSpPr>
            <a:spLocks noChangeArrowheads="1"/>
          </p:cNvSpPr>
          <p:nvPr/>
        </p:nvSpPr>
        <p:spPr bwMode="auto">
          <a:xfrm>
            <a:off x="2209800" y="949325"/>
            <a:ext cx="5257800" cy="498475"/>
          </a:xfrm>
          <a:prstGeom prst="rect">
            <a:avLst/>
          </a:prstGeom>
          <a:solidFill>
            <a:srgbClr val="C4B6D2"/>
          </a:solidFill>
          <a:ln w="9525">
            <a:solidFill>
              <a:srgbClr val="000000"/>
            </a:solidFill>
            <a:miter lim="800000"/>
            <a:headEnd/>
            <a:tailEnd/>
          </a:ln>
        </p:spPr>
        <p:txBody>
          <a:bodyPr/>
          <a:lstStyle/>
          <a:p>
            <a:pPr algn="ctr"/>
            <a:r>
              <a:rPr lang="en-US" sz="1400" b="1" dirty="0">
                <a:cs typeface="Arial" pitchFamily="34" charset="0"/>
              </a:rPr>
              <a:t>Concept + Key Question or Essential Learning Statement</a:t>
            </a:r>
          </a:p>
          <a:p>
            <a:pPr algn="ctr"/>
            <a:r>
              <a:rPr lang="en-US" sz="1400" dirty="0">
                <a:cs typeface="Arial" pitchFamily="34" charset="0"/>
              </a:rPr>
              <a:t>Overarching idea of the unit</a:t>
            </a:r>
          </a:p>
          <a:p>
            <a:pPr algn="ctr">
              <a:spcAft>
                <a:spcPts val="1000"/>
              </a:spcAft>
            </a:pPr>
            <a:endParaRPr lang="en-US" sz="1100" dirty="0">
              <a:latin typeface="Calibri" pitchFamily="34" charset="0"/>
            </a:endParaRPr>
          </a:p>
          <a:p>
            <a:pPr algn="ctr">
              <a:spcAft>
                <a:spcPts val="1000"/>
              </a:spcAft>
            </a:pPr>
            <a:r>
              <a:rPr lang="en-US" sz="1000" i="1" dirty="0">
                <a:latin typeface="Calibri" pitchFamily="34" charset="0"/>
              </a:rPr>
              <a:t>(Deep knowledge)</a:t>
            </a:r>
          </a:p>
        </p:txBody>
      </p:sp>
      <p:sp>
        <p:nvSpPr>
          <p:cNvPr id="1028" name="Rectangle 4"/>
          <p:cNvSpPr>
            <a:spLocks noChangeArrowheads="1"/>
          </p:cNvSpPr>
          <p:nvPr/>
        </p:nvSpPr>
        <p:spPr bwMode="auto">
          <a:xfrm>
            <a:off x="381000" y="1524000"/>
            <a:ext cx="2286000" cy="1025525"/>
          </a:xfrm>
          <a:prstGeom prst="rect">
            <a:avLst/>
          </a:prstGeom>
          <a:solidFill>
            <a:schemeClr val="accent5">
              <a:lumMod val="20000"/>
              <a:lumOff val="8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Key Ideas + Question</a:t>
            </a:r>
          </a:p>
          <a:p>
            <a:pPr algn="ctr">
              <a:spcAft>
                <a:spcPts val="0"/>
              </a:spcAft>
              <a:defRPr/>
            </a:pPr>
            <a:r>
              <a:rPr lang="en-US" sz="1400" dirty="0">
                <a:cs typeface="Arial" pitchFamily="34" charset="0"/>
              </a:rPr>
              <a:t>What students will learn by the end of the unit</a:t>
            </a:r>
          </a:p>
          <a:p>
            <a:pPr algn="ctr">
              <a:spcAft>
                <a:spcPts val="0"/>
              </a:spcAft>
              <a:defRPr/>
            </a:pPr>
            <a:r>
              <a:rPr lang="en-US" sz="1400" i="1" dirty="0">
                <a:cs typeface="Arial" pitchFamily="34" charset="0"/>
              </a:rPr>
              <a:t>(Deep knowledge)</a:t>
            </a:r>
          </a:p>
          <a:p>
            <a:pPr>
              <a:defRPr/>
            </a:pPr>
            <a:endParaRPr lang="en-US" dirty="0"/>
          </a:p>
        </p:txBody>
      </p:sp>
      <p:sp>
        <p:nvSpPr>
          <p:cNvPr id="1029" name="Rectangle 5"/>
          <p:cNvSpPr>
            <a:spLocks noChangeArrowheads="1"/>
          </p:cNvSpPr>
          <p:nvPr/>
        </p:nvSpPr>
        <p:spPr bwMode="auto">
          <a:xfrm>
            <a:off x="3657600" y="1676400"/>
            <a:ext cx="2286000" cy="990600"/>
          </a:xfrm>
          <a:prstGeom prst="rect">
            <a:avLst/>
          </a:prstGeom>
          <a:solidFill>
            <a:schemeClr val="accent5">
              <a:lumMod val="20000"/>
              <a:lumOff val="8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Key Ideas + Question</a:t>
            </a:r>
          </a:p>
          <a:p>
            <a:pPr algn="ctr">
              <a:spcAft>
                <a:spcPts val="0"/>
              </a:spcAft>
              <a:defRPr/>
            </a:pPr>
            <a:r>
              <a:rPr lang="en-US" sz="1400" dirty="0">
                <a:cs typeface="Arial" pitchFamily="34" charset="0"/>
              </a:rPr>
              <a:t>Reflect intent of the outcomes and concept</a:t>
            </a:r>
          </a:p>
          <a:p>
            <a:pPr algn="ctr">
              <a:spcAft>
                <a:spcPts val="0"/>
              </a:spcAft>
              <a:defRPr/>
            </a:pPr>
            <a:r>
              <a:rPr lang="en-US" sz="1400" i="1" dirty="0">
                <a:cs typeface="Arial" pitchFamily="34" charset="0"/>
              </a:rPr>
              <a:t>(Deep knowledge)</a:t>
            </a:r>
          </a:p>
          <a:p>
            <a:pPr>
              <a:defRPr/>
            </a:pPr>
            <a:endParaRPr lang="en-US" dirty="0"/>
          </a:p>
        </p:txBody>
      </p:sp>
      <p:sp>
        <p:nvSpPr>
          <p:cNvPr id="1030" name="Rectangle 6"/>
          <p:cNvSpPr>
            <a:spLocks noChangeArrowheads="1"/>
          </p:cNvSpPr>
          <p:nvPr/>
        </p:nvSpPr>
        <p:spPr bwMode="auto">
          <a:xfrm>
            <a:off x="6826250" y="1749425"/>
            <a:ext cx="2165350" cy="800100"/>
          </a:xfrm>
          <a:prstGeom prst="rect">
            <a:avLst/>
          </a:prstGeom>
          <a:solidFill>
            <a:schemeClr val="accent5">
              <a:lumMod val="20000"/>
              <a:lumOff val="8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Key Ideas + Question</a:t>
            </a:r>
          </a:p>
          <a:p>
            <a:pPr algn="ctr">
              <a:spcAft>
                <a:spcPts val="0"/>
              </a:spcAft>
              <a:defRPr/>
            </a:pPr>
            <a:r>
              <a:rPr lang="en-US" sz="1400" i="1" dirty="0">
                <a:cs typeface="Arial" pitchFamily="34" charset="0"/>
              </a:rPr>
              <a:t>(Deep knowledge)</a:t>
            </a:r>
          </a:p>
          <a:p>
            <a:pPr>
              <a:defRPr/>
            </a:pPr>
            <a:endParaRPr lang="en-US" dirty="0"/>
          </a:p>
        </p:txBody>
      </p:sp>
      <p:sp>
        <p:nvSpPr>
          <p:cNvPr id="1031" name="Rectangle 7"/>
          <p:cNvSpPr>
            <a:spLocks noChangeArrowheads="1"/>
          </p:cNvSpPr>
          <p:nvPr/>
        </p:nvSpPr>
        <p:spPr bwMode="auto">
          <a:xfrm>
            <a:off x="311150" y="2819400"/>
            <a:ext cx="8680450" cy="762000"/>
          </a:xfrm>
          <a:prstGeom prst="rect">
            <a:avLst/>
          </a:prstGeom>
          <a:solidFill>
            <a:schemeClr val="accent2">
              <a:lumMod val="20000"/>
              <a:lumOff val="80000"/>
            </a:schemeClr>
          </a:solidFill>
          <a:ln w="9525">
            <a:solidFill>
              <a:srgbClr val="000000"/>
            </a:solidFill>
            <a:miter lim="800000"/>
            <a:headEnd/>
            <a:tailEnd/>
          </a:ln>
        </p:spPr>
        <p:txBody>
          <a:bodyPr/>
          <a:lstStyle/>
          <a:p>
            <a:pPr algn="ctr">
              <a:spcAft>
                <a:spcPts val="0"/>
              </a:spcAft>
              <a:defRPr/>
            </a:pPr>
            <a:r>
              <a:rPr lang="en-US" sz="1400" b="1" dirty="0" smtClean="0">
                <a:cs typeface="Arial" pitchFamily="34" charset="0"/>
              </a:rPr>
              <a:t>Assessment </a:t>
            </a:r>
            <a:r>
              <a:rPr lang="en-US" sz="1400" b="1" i="1" dirty="0" smtClean="0">
                <a:cs typeface="Arial" pitchFamily="34" charset="0"/>
              </a:rPr>
              <a:t>for, as </a:t>
            </a:r>
            <a:r>
              <a:rPr lang="en-US" sz="1400" b="1" dirty="0" smtClean="0">
                <a:cs typeface="Arial" pitchFamily="34" charset="0"/>
              </a:rPr>
              <a:t>and</a:t>
            </a:r>
            <a:r>
              <a:rPr lang="en-US" sz="1400" b="1" i="1" dirty="0" smtClean="0">
                <a:cs typeface="Arial" pitchFamily="34" charset="0"/>
              </a:rPr>
              <a:t> through </a:t>
            </a:r>
            <a:r>
              <a:rPr lang="en-US" sz="1400" b="1" dirty="0" smtClean="0">
                <a:cs typeface="Arial" pitchFamily="34" charset="0"/>
              </a:rPr>
              <a:t>learning</a:t>
            </a:r>
            <a:endParaRPr lang="en-US" sz="1400" b="1" dirty="0">
              <a:cs typeface="Arial" pitchFamily="34" charset="0"/>
            </a:endParaRPr>
          </a:p>
          <a:p>
            <a:pPr algn="ctr">
              <a:spcAft>
                <a:spcPts val="0"/>
              </a:spcAft>
              <a:defRPr/>
            </a:pPr>
            <a:r>
              <a:rPr lang="en-US" sz="1400" i="1" dirty="0">
                <a:cs typeface="Arial" pitchFamily="34" charset="0"/>
              </a:rPr>
              <a:t>(Deep understanding, Problematic knowledge, Higher-order thinking, Explicit quality criteria)</a:t>
            </a:r>
          </a:p>
          <a:p>
            <a:pPr algn="ctr">
              <a:spcAft>
                <a:spcPts val="0"/>
              </a:spcAft>
              <a:defRPr/>
            </a:pPr>
            <a:r>
              <a:rPr lang="en-US" sz="1400" dirty="0">
                <a:cs typeface="Arial" pitchFamily="34" charset="0"/>
              </a:rPr>
              <a:t>Demonstration of key learning ideas </a:t>
            </a:r>
          </a:p>
        </p:txBody>
      </p:sp>
      <p:sp>
        <p:nvSpPr>
          <p:cNvPr id="1032" name="Rectangle 8"/>
          <p:cNvSpPr>
            <a:spLocks noChangeArrowheads="1"/>
          </p:cNvSpPr>
          <p:nvPr/>
        </p:nvSpPr>
        <p:spPr bwMode="auto">
          <a:xfrm>
            <a:off x="311150" y="3692525"/>
            <a:ext cx="8832850" cy="498475"/>
          </a:xfrm>
          <a:prstGeom prst="rect">
            <a:avLst/>
          </a:prstGeom>
          <a:solidFill>
            <a:schemeClr val="bg2">
              <a:lumMod val="90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Pre-testing/Pre-assessment </a:t>
            </a:r>
            <a:r>
              <a:rPr lang="en-US" sz="1400" b="1" i="1" dirty="0">
                <a:cs typeface="Arial" pitchFamily="34" charset="0"/>
              </a:rPr>
              <a:t>(Background knowledge - connections to prior learning)</a:t>
            </a:r>
          </a:p>
          <a:p>
            <a:pPr algn="ctr">
              <a:spcAft>
                <a:spcPts val="0"/>
              </a:spcAft>
              <a:defRPr/>
            </a:pPr>
            <a:r>
              <a:rPr lang="en-US" sz="1400" dirty="0">
                <a:cs typeface="Arial" pitchFamily="34" charset="0"/>
              </a:rPr>
              <a:t>Brainstorming, Graphic organisers – KWL, mind mapping, Y chart, Lotus diagram. Quiz</a:t>
            </a:r>
          </a:p>
        </p:txBody>
      </p:sp>
      <p:sp>
        <p:nvSpPr>
          <p:cNvPr id="1033" name="Rectangle 9"/>
          <p:cNvSpPr>
            <a:spLocks noChangeArrowheads="1"/>
          </p:cNvSpPr>
          <p:nvPr/>
        </p:nvSpPr>
        <p:spPr bwMode="auto">
          <a:xfrm>
            <a:off x="5568950" y="5521325"/>
            <a:ext cx="2286000" cy="879475"/>
          </a:xfrm>
          <a:prstGeom prst="rect">
            <a:avLst/>
          </a:prstGeom>
          <a:solidFill>
            <a:schemeClr val="bg1">
              <a:lumMod val="85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Scaffolds / Models – annotated</a:t>
            </a:r>
          </a:p>
          <a:p>
            <a:pPr>
              <a:defRPr/>
            </a:pPr>
            <a:endParaRPr lang="en-US" dirty="0"/>
          </a:p>
        </p:txBody>
      </p:sp>
      <p:sp>
        <p:nvSpPr>
          <p:cNvPr id="1034" name="Rectangle 10"/>
          <p:cNvSpPr>
            <a:spLocks noChangeArrowheads="1"/>
          </p:cNvSpPr>
          <p:nvPr/>
        </p:nvSpPr>
        <p:spPr bwMode="auto">
          <a:xfrm>
            <a:off x="2254250" y="5521325"/>
            <a:ext cx="2286000" cy="879475"/>
          </a:xfrm>
          <a:prstGeom prst="rect">
            <a:avLst/>
          </a:prstGeom>
          <a:solidFill>
            <a:schemeClr val="bg1">
              <a:lumMod val="85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Connected &amp; Scaffolded</a:t>
            </a:r>
          </a:p>
        </p:txBody>
      </p:sp>
      <p:sp>
        <p:nvSpPr>
          <p:cNvPr id="1035" name="Rectangle 11"/>
          <p:cNvSpPr>
            <a:spLocks noChangeArrowheads="1"/>
          </p:cNvSpPr>
          <p:nvPr/>
        </p:nvSpPr>
        <p:spPr bwMode="auto">
          <a:xfrm>
            <a:off x="311150" y="4425950"/>
            <a:ext cx="1898650" cy="1212850"/>
          </a:xfrm>
          <a:prstGeom prst="rect">
            <a:avLst/>
          </a:prstGeom>
          <a:solidFill>
            <a:schemeClr val="bg1">
              <a:lumMod val="85000"/>
            </a:schemeClr>
          </a:solidFill>
          <a:ln w="9525">
            <a:solidFill>
              <a:schemeClr val="tx1"/>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Explicit / Systematic</a:t>
            </a:r>
          </a:p>
          <a:p>
            <a:pPr algn="ctr">
              <a:spcAft>
                <a:spcPts val="0"/>
              </a:spcAft>
              <a:defRPr/>
            </a:pPr>
            <a:r>
              <a:rPr lang="en-US" sz="1400" dirty="0">
                <a:cs typeface="Arial" pitchFamily="34" charset="0"/>
              </a:rPr>
              <a:t>Building the Field</a:t>
            </a:r>
          </a:p>
        </p:txBody>
      </p:sp>
      <p:sp>
        <p:nvSpPr>
          <p:cNvPr id="1036" name="Rectangle 12"/>
          <p:cNvSpPr>
            <a:spLocks noChangeArrowheads="1"/>
          </p:cNvSpPr>
          <p:nvPr/>
        </p:nvSpPr>
        <p:spPr bwMode="auto">
          <a:xfrm>
            <a:off x="3740150" y="4413250"/>
            <a:ext cx="2286000" cy="993775"/>
          </a:xfrm>
          <a:prstGeom prst="rect">
            <a:avLst/>
          </a:prstGeom>
          <a:solidFill>
            <a:schemeClr val="bg1">
              <a:lumMod val="85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Explicit Literacy &amp; Numeracy Strategies</a:t>
            </a:r>
          </a:p>
        </p:txBody>
      </p:sp>
      <p:sp>
        <p:nvSpPr>
          <p:cNvPr id="1037" name="Rectangle 13"/>
          <p:cNvSpPr>
            <a:spLocks noChangeArrowheads="1"/>
          </p:cNvSpPr>
          <p:nvPr/>
        </p:nvSpPr>
        <p:spPr bwMode="auto">
          <a:xfrm>
            <a:off x="6781800" y="4419600"/>
            <a:ext cx="2057400" cy="969963"/>
          </a:xfrm>
          <a:prstGeom prst="rect">
            <a:avLst/>
          </a:prstGeom>
          <a:solidFill>
            <a:schemeClr val="bg1">
              <a:lumMod val="85000"/>
            </a:schemeClr>
          </a:solidFill>
          <a:ln w="9525">
            <a:solidFill>
              <a:srgbClr val="000000"/>
            </a:solidFill>
            <a:miter lim="800000"/>
            <a:headEnd/>
            <a:tailEnd/>
          </a:ln>
        </p:spPr>
        <p:txBody>
          <a:bodyPr/>
          <a:lstStyle/>
          <a:p>
            <a:pPr algn="ctr">
              <a:spcAft>
                <a:spcPts val="0"/>
              </a:spcAft>
              <a:defRPr/>
            </a:pPr>
            <a:r>
              <a:rPr lang="en-US" sz="1400" b="1" dirty="0">
                <a:cs typeface="Arial" pitchFamily="34" charset="0"/>
              </a:rPr>
              <a:t>Teaching Strategies</a:t>
            </a:r>
          </a:p>
          <a:p>
            <a:pPr algn="ctr">
              <a:spcAft>
                <a:spcPts val="0"/>
              </a:spcAft>
              <a:defRPr/>
            </a:pPr>
            <a:r>
              <a:rPr lang="en-US" sz="1400" dirty="0">
                <a:cs typeface="Arial" pitchFamily="34" charset="0"/>
              </a:rPr>
              <a:t>Learning Activities</a:t>
            </a:r>
          </a:p>
          <a:p>
            <a:pPr algn="ctr">
              <a:spcAft>
                <a:spcPts val="0"/>
              </a:spcAft>
              <a:defRPr/>
            </a:pPr>
            <a:r>
              <a:rPr lang="en-US" sz="1400" dirty="0">
                <a:cs typeface="Arial" pitchFamily="34" charset="0"/>
              </a:rPr>
              <a:t>Integrated ICT</a:t>
            </a:r>
          </a:p>
        </p:txBody>
      </p:sp>
      <p:sp>
        <p:nvSpPr>
          <p:cNvPr id="13326" name="AutoShape 14"/>
          <p:cNvSpPr>
            <a:spLocks noChangeArrowheads="1"/>
          </p:cNvSpPr>
          <p:nvPr/>
        </p:nvSpPr>
        <p:spPr bwMode="auto">
          <a:xfrm>
            <a:off x="4654550" y="720725"/>
            <a:ext cx="222250" cy="193675"/>
          </a:xfrm>
          <a:prstGeom prst="downArrow">
            <a:avLst>
              <a:gd name="adj1" fmla="val 50000"/>
              <a:gd name="adj2" fmla="val 5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27" name="AutoShape 15"/>
          <p:cNvSpPr>
            <a:spLocks noChangeArrowheads="1"/>
          </p:cNvSpPr>
          <p:nvPr/>
        </p:nvSpPr>
        <p:spPr bwMode="auto">
          <a:xfrm>
            <a:off x="4648200" y="1447800"/>
            <a:ext cx="228600" cy="228600"/>
          </a:xfrm>
          <a:prstGeom prst="downArrow">
            <a:avLst>
              <a:gd name="adj1" fmla="val 50000"/>
              <a:gd name="adj2" fmla="val 5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28" name="AutoShape 16"/>
          <p:cNvSpPr>
            <a:spLocks noChangeArrowheads="1"/>
          </p:cNvSpPr>
          <p:nvPr/>
        </p:nvSpPr>
        <p:spPr bwMode="auto">
          <a:xfrm>
            <a:off x="4724400" y="4191000"/>
            <a:ext cx="190500" cy="234950"/>
          </a:xfrm>
          <a:prstGeom prst="downArrow">
            <a:avLst>
              <a:gd name="adj1" fmla="val 50000"/>
              <a:gd name="adj2" fmla="val 50001"/>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29" name="AutoShape 17"/>
          <p:cNvSpPr>
            <a:spLocks noChangeArrowheads="1"/>
          </p:cNvSpPr>
          <p:nvPr/>
        </p:nvSpPr>
        <p:spPr bwMode="auto">
          <a:xfrm rot="3422161">
            <a:off x="2794794" y="1551781"/>
            <a:ext cx="255588" cy="422275"/>
          </a:xfrm>
          <a:prstGeom prst="downArrow">
            <a:avLst>
              <a:gd name="adj1" fmla="val 50000"/>
              <a:gd name="adj2" fmla="val 41304"/>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0" name="AutoShape 18"/>
          <p:cNvSpPr>
            <a:spLocks noChangeArrowheads="1"/>
          </p:cNvSpPr>
          <p:nvPr/>
        </p:nvSpPr>
        <p:spPr bwMode="auto">
          <a:xfrm rot="-3117657">
            <a:off x="6337300" y="1552575"/>
            <a:ext cx="255588" cy="420688"/>
          </a:xfrm>
          <a:prstGeom prst="downArrow">
            <a:avLst>
              <a:gd name="adj1" fmla="val 50000"/>
              <a:gd name="adj2" fmla="val 41149"/>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1" name="AutoShape 19"/>
          <p:cNvSpPr>
            <a:spLocks noChangeArrowheads="1"/>
          </p:cNvSpPr>
          <p:nvPr/>
        </p:nvSpPr>
        <p:spPr bwMode="auto">
          <a:xfrm>
            <a:off x="4722813" y="3581400"/>
            <a:ext cx="153987" cy="152400"/>
          </a:xfrm>
          <a:prstGeom prst="downArrow">
            <a:avLst>
              <a:gd name="adj1" fmla="val 50000"/>
              <a:gd name="adj2" fmla="val 49653"/>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2" name="AutoShape 20"/>
          <p:cNvSpPr>
            <a:spLocks noChangeArrowheads="1"/>
          </p:cNvSpPr>
          <p:nvPr/>
        </p:nvSpPr>
        <p:spPr bwMode="auto">
          <a:xfrm>
            <a:off x="1066800" y="4191000"/>
            <a:ext cx="214313" cy="234950"/>
          </a:xfrm>
          <a:prstGeom prst="downArrow">
            <a:avLst>
              <a:gd name="adj1" fmla="val 50000"/>
              <a:gd name="adj2" fmla="val 49998"/>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3" name="AutoShape 21"/>
          <p:cNvSpPr>
            <a:spLocks noChangeArrowheads="1"/>
          </p:cNvSpPr>
          <p:nvPr/>
        </p:nvSpPr>
        <p:spPr bwMode="auto">
          <a:xfrm>
            <a:off x="7772400" y="4191000"/>
            <a:ext cx="190500" cy="234950"/>
          </a:xfrm>
          <a:prstGeom prst="downArrow">
            <a:avLst>
              <a:gd name="adj1" fmla="val 50000"/>
              <a:gd name="adj2" fmla="val 50001"/>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4" name="AutoShape 22"/>
          <p:cNvSpPr>
            <a:spLocks noChangeArrowheads="1"/>
          </p:cNvSpPr>
          <p:nvPr/>
        </p:nvSpPr>
        <p:spPr bwMode="auto">
          <a:xfrm>
            <a:off x="3048000" y="4267200"/>
            <a:ext cx="190500" cy="1066800"/>
          </a:xfrm>
          <a:prstGeom prst="downArrow">
            <a:avLst>
              <a:gd name="adj1" fmla="val 50000"/>
              <a:gd name="adj2" fmla="val 250004"/>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5" name="AutoShape 23"/>
          <p:cNvSpPr>
            <a:spLocks noChangeArrowheads="1"/>
          </p:cNvSpPr>
          <p:nvPr/>
        </p:nvSpPr>
        <p:spPr bwMode="auto">
          <a:xfrm>
            <a:off x="6400800" y="4267200"/>
            <a:ext cx="190500" cy="1143000"/>
          </a:xfrm>
          <a:prstGeom prst="downArrow">
            <a:avLst>
              <a:gd name="adj1" fmla="val 50000"/>
              <a:gd name="adj2" fmla="val 25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6" name="AutoShape 24"/>
          <p:cNvSpPr>
            <a:spLocks noChangeArrowheads="1"/>
          </p:cNvSpPr>
          <p:nvPr/>
        </p:nvSpPr>
        <p:spPr bwMode="auto">
          <a:xfrm>
            <a:off x="1447800" y="2514600"/>
            <a:ext cx="228600" cy="304800"/>
          </a:xfrm>
          <a:prstGeom prst="upDownArrow">
            <a:avLst>
              <a:gd name="adj1" fmla="val 50000"/>
              <a:gd name="adj2" fmla="val 4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37" name="AutoShape 25"/>
          <p:cNvSpPr>
            <a:spLocks noChangeArrowheads="1"/>
          </p:cNvSpPr>
          <p:nvPr/>
        </p:nvSpPr>
        <p:spPr bwMode="auto">
          <a:xfrm>
            <a:off x="7772400" y="2514600"/>
            <a:ext cx="228600" cy="304800"/>
          </a:xfrm>
          <a:prstGeom prst="upDownArrow">
            <a:avLst>
              <a:gd name="adj1" fmla="val 50000"/>
              <a:gd name="adj2" fmla="val 4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050" name="Rectangle 26"/>
          <p:cNvSpPr>
            <a:spLocks noChangeArrowheads="1"/>
          </p:cNvSpPr>
          <p:nvPr/>
        </p:nvSpPr>
        <p:spPr bwMode="auto">
          <a:xfrm>
            <a:off x="2482850" y="6435725"/>
            <a:ext cx="4800600" cy="342900"/>
          </a:xfrm>
          <a:prstGeom prst="rect">
            <a:avLst/>
          </a:prstGeom>
          <a:solidFill>
            <a:schemeClr val="accent6">
              <a:lumMod val="60000"/>
              <a:lumOff val="40000"/>
            </a:schemeClr>
          </a:solidFill>
          <a:ln w="9525">
            <a:solidFill>
              <a:srgbClr val="000000"/>
            </a:solidFill>
            <a:miter lim="800000"/>
            <a:headEnd/>
            <a:tailEnd/>
          </a:ln>
        </p:spPr>
        <p:txBody>
          <a:bodyPr/>
          <a:lstStyle/>
          <a:p>
            <a:pPr algn="ctr">
              <a:spcAft>
                <a:spcPts val="1000"/>
              </a:spcAft>
              <a:defRPr/>
            </a:pPr>
            <a:r>
              <a:rPr lang="en-US" sz="1400" b="1" dirty="0">
                <a:cs typeface="Arial" pitchFamily="34" charset="0"/>
              </a:rPr>
              <a:t>Resources</a:t>
            </a:r>
            <a:r>
              <a:rPr lang="en-US" sz="1400" b="1" dirty="0" smtClean="0">
                <a:cs typeface="Arial" pitchFamily="34" charset="0"/>
              </a:rPr>
              <a:t>: Could be placed in OneNote</a:t>
            </a:r>
            <a:endParaRPr lang="en-US" sz="1400" dirty="0">
              <a:cs typeface="Arial" pitchFamily="34" charset="0"/>
            </a:endParaRPr>
          </a:p>
          <a:p>
            <a:pPr>
              <a:defRPr/>
            </a:pPr>
            <a:endParaRPr lang="en-US" dirty="0"/>
          </a:p>
        </p:txBody>
      </p:sp>
      <p:sp>
        <p:nvSpPr>
          <p:cNvPr id="13339" name="AutoShape 27"/>
          <p:cNvSpPr>
            <a:spLocks noChangeArrowheads="1"/>
          </p:cNvSpPr>
          <p:nvPr/>
        </p:nvSpPr>
        <p:spPr bwMode="auto">
          <a:xfrm>
            <a:off x="4800600" y="5638800"/>
            <a:ext cx="228600" cy="685800"/>
          </a:xfrm>
          <a:prstGeom prst="downArrow">
            <a:avLst>
              <a:gd name="adj1" fmla="val 50000"/>
              <a:gd name="adj2" fmla="val 75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40" name="AutoShape 25"/>
          <p:cNvSpPr>
            <a:spLocks noChangeArrowheads="1"/>
          </p:cNvSpPr>
          <p:nvPr/>
        </p:nvSpPr>
        <p:spPr bwMode="auto">
          <a:xfrm>
            <a:off x="4724400" y="2590800"/>
            <a:ext cx="152400" cy="228600"/>
          </a:xfrm>
          <a:prstGeom prst="upDownArrow">
            <a:avLst>
              <a:gd name="adj1" fmla="val 50000"/>
              <a:gd name="adj2" fmla="val 40000"/>
            </a:avLst>
          </a:prstGeom>
          <a:solidFill>
            <a:srgbClr val="FF0000"/>
          </a:solidFill>
          <a:ln w="9525">
            <a:solidFill>
              <a:srgbClr val="000000"/>
            </a:solidFill>
            <a:miter lim="800000"/>
            <a:headEnd/>
            <a:tailEnd/>
          </a:ln>
        </p:spPr>
        <p:txBody>
          <a:bodyPr/>
          <a:lstStyle/>
          <a:p>
            <a:endParaRPr lang="en-US" dirty="0">
              <a:latin typeface="Calibri" pitchFamily="34" charset="0"/>
            </a:endParaRPr>
          </a:p>
        </p:txBody>
      </p:sp>
      <p:sp>
        <p:nvSpPr>
          <p:cNvPr id="13341" name="TextBox 28"/>
          <p:cNvSpPr txBox="1">
            <a:spLocks noChangeArrowheads="1"/>
          </p:cNvSpPr>
          <p:nvPr/>
        </p:nvSpPr>
        <p:spPr bwMode="auto">
          <a:xfrm>
            <a:off x="0" y="0"/>
            <a:ext cx="2209800" cy="954088"/>
          </a:xfrm>
          <a:prstGeom prst="rect">
            <a:avLst/>
          </a:prstGeom>
          <a:noFill/>
          <a:ln w="9525">
            <a:noFill/>
            <a:miter lim="800000"/>
            <a:headEnd/>
            <a:tailEnd/>
          </a:ln>
        </p:spPr>
        <p:txBody>
          <a:bodyPr>
            <a:spAutoFit/>
          </a:bodyPr>
          <a:lstStyle/>
          <a:p>
            <a:pPr algn="ctr"/>
            <a:r>
              <a:rPr lang="en-US" sz="2800" b="1" dirty="0">
                <a:solidFill>
                  <a:schemeClr val="bg1"/>
                </a:solidFill>
              </a:rPr>
              <a:t>Concep</a:t>
            </a:r>
            <a:r>
              <a:rPr lang="en-US" sz="2800" b="1" i="1" dirty="0">
                <a:solidFill>
                  <a:schemeClr val="bg1"/>
                </a:solidFill>
              </a:rPr>
              <a:t>tual</a:t>
            </a:r>
            <a:r>
              <a:rPr lang="en-US" sz="2800" b="1" dirty="0">
                <a:solidFill>
                  <a:schemeClr val="bg1"/>
                </a:solidFill>
              </a:rPr>
              <a:t> </a:t>
            </a:r>
          </a:p>
          <a:p>
            <a:pPr algn="ctr"/>
            <a:r>
              <a:rPr lang="en-US" sz="2800" b="1" dirty="0">
                <a:solidFill>
                  <a:schemeClr val="bg1"/>
                </a:solidFill>
              </a:rPr>
              <a:t>Model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solidFill>
            <a:schemeClr val="tx2">
              <a:lumMod val="60000"/>
              <a:lumOff val="40000"/>
            </a:schemeClr>
          </a:solidFill>
          <a:ln>
            <a:solidFill>
              <a:schemeClr val="tx1"/>
            </a:solidFill>
          </a:ln>
        </p:spPr>
        <p:txBody>
          <a:bodyPr/>
          <a:lstStyle/>
          <a:p>
            <a:pPr eaLnBrk="1" hangingPunct="1"/>
            <a:r>
              <a:rPr lang="en-US" sz="4800" b="1" dirty="0" smtClean="0">
                <a:solidFill>
                  <a:schemeClr val="bg1"/>
                </a:solidFill>
                <a:latin typeface="Arial" pitchFamily="34" charset="0"/>
                <a:cs typeface="Arial" pitchFamily="34" charset="0"/>
              </a:rPr>
              <a:t>Planning for learning</a:t>
            </a:r>
            <a:endParaRPr lang="en-US" sz="4800" dirty="0" smtClean="0">
              <a:solidFill>
                <a:schemeClr val="bg1"/>
              </a:solidFill>
            </a:endParaRPr>
          </a:p>
        </p:txBody>
      </p:sp>
      <p:sp>
        <p:nvSpPr>
          <p:cNvPr id="3" name="Content Placeholder 2"/>
          <p:cNvSpPr>
            <a:spLocks noGrp="1"/>
          </p:cNvSpPr>
          <p:nvPr>
            <p:ph idx="1"/>
          </p:nvPr>
        </p:nvSpPr>
        <p:spPr>
          <a:xfrm>
            <a:off x="457200" y="1600200"/>
            <a:ext cx="8229600" cy="4800600"/>
          </a:xfrm>
        </p:spPr>
        <p:txBody>
          <a:bodyPr rtlCol="0">
            <a:normAutofit fontScale="77500" lnSpcReduction="20000"/>
          </a:bodyPr>
          <a:lstStyle/>
          <a:p>
            <a:pPr eaLnBrk="1" fontAlgn="auto" hangingPunct="1">
              <a:spcAft>
                <a:spcPts val="0"/>
              </a:spcAft>
              <a:buFont typeface="Wingdings" pitchFamily="2" charset="2"/>
              <a:buChar char="§"/>
              <a:defRPr/>
            </a:pPr>
            <a:r>
              <a:rPr lang="en-US" sz="4400" b="1" dirty="0" smtClean="0">
                <a:latin typeface="Arial" pitchFamily="34" charset="0"/>
                <a:cs typeface="Arial" pitchFamily="34" charset="0"/>
              </a:rPr>
              <a:t>Ask the key questions:</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What do I want my students to learn and how can the laptops assist? </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Why does it matter?</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What do they already know about the KLA topic and the software?</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How </a:t>
            </a:r>
            <a:r>
              <a:rPr lang="en-US" sz="4400" dirty="0" smtClean="0">
                <a:latin typeface="Arial" pitchFamily="34" charset="0"/>
                <a:cs typeface="Arial" pitchFamily="34" charset="0"/>
              </a:rPr>
              <a:t>could </a:t>
            </a:r>
            <a:r>
              <a:rPr lang="en-US" sz="4400" dirty="0" smtClean="0">
                <a:latin typeface="Arial" pitchFamily="34" charset="0"/>
                <a:cs typeface="Arial" pitchFamily="34" charset="0"/>
              </a:rPr>
              <a:t>they demonstrate learning through technology?</a:t>
            </a:r>
          </a:p>
          <a:p>
            <a:pPr eaLnBrk="1" fontAlgn="auto" hangingPunct="1">
              <a:spcAft>
                <a:spcPts val="0"/>
              </a:spcAft>
              <a:buFont typeface="Wingdings" pitchFamily="2" charset="2"/>
              <a:buChar char="ü"/>
              <a:defRPr/>
            </a:pPr>
            <a:r>
              <a:rPr lang="en-US" sz="4400" dirty="0" smtClean="0">
                <a:latin typeface="Arial" pitchFamily="34" charset="0"/>
                <a:cs typeface="Arial" pitchFamily="34" charset="0"/>
              </a:rPr>
              <a:t>How will they get there using the technology?</a:t>
            </a:r>
            <a:endParaRPr lang="en-US" sz="4400" dirty="0" smtClean="0"/>
          </a:p>
          <a:p>
            <a:pPr eaLnBrk="1" fontAlgn="auto" hangingPunct="1">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4648200" cy="868362"/>
          </a:xfrm>
          <a:solidFill>
            <a:schemeClr val="accent4">
              <a:lumMod val="40000"/>
              <a:lumOff val="60000"/>
            </a:schemeClr>
          </a:solidFill>
          <a:ln>
            <a:solidFill>
              <a:schemeClr val="tx1"/>
            </a:solidFill>
          </a:ln>
        </p:spPr>
        <p:txBody>
          <a:bodyPr>
            <a:normAutofit/>
          </a:bodyPr>
          <a:lstStyle/>
          <a:p>
            <a:r>
              <a:rPr lang="en-US" sz="4800" b="1" dirty="0" smtClean="0"/>
              <a:t>Suggestions</a:t>
            </a:r>
            <a:endParaRPr lang="en-US" sz="4800" b="1" dirty="0"/>
          </a:p>
        </p:txBody>
      </p:sp>
      <p:sp>
        <p:nvSpPr>
          <p:cNvPr id="3" name="Content Placeholder 2"/>
          <p:cNvSpPr>
            <a:spLocks noGrp="1"/>
          </p:cNvSpPr>
          <p:nvPr>
            <p:ph sz="half" idx="1"/>
          </p:nvPr>
        </p:nvSpPr>
        <p:spPr>
          <a:xfrm>
            <a:off x="228600" y="1143000"/>
            <a:ext cx="4724400" cy="5486400"/>
          </a:xfrm>
        </p:spPr>
        <p:txBody>
          <a:bodyPr>
            <a:noAutofit/>
          </a:bodyPr>
          <a:lstStyle/>
          <a:p>
            <a:pPr>
              <a:buFont typeface="Wingdings" pitchFamily="2" charset="2"/>
              <a:buChar char="§"/>
            </a:pPr>
            <a:r>
              <a:rPr lang="en-US" sz="3100" dirty="0" smtClean="0"/>
              <a:t>A stage 5 assessment task</a:t>
            </a:r>
          </a:p>
          <a:p>
            <a:pPr>
              <a:buFont typeface="Wingdings" pitchFamily="2" charset="2"/>
              <a:buChar char="§"/>
            </a:pPr>
            <a:r>
              <a:rPr lang="en-US" sz="3100" dirty="0" smtClean="0"/>
              <a:t>A learning object that the students could create to teach their peers</a:t>
            </a:r>
          </a:p>
          <a:p>
            <a:pPr>
              <a:buFont typeface="Wingdings" pitchFamily="2" charset="2"/>
              <a:buChar char="§"/>
            </a:pPr>
            <a:r>
              <a:rPr lang="en-US" sz="3100" dirty="0" smtClean="0"/>
              <a:t>A teaching resource/s</a:t>
            </a:r>
          </a:p>
          <a:p>
            <a:pPr>
              <a:buFont typeface="Wingdings" pitchFamily="2" charset="2"/>
              <a:buChar char="§"/>
            </a:pPr>
            <a:r>
              <a:rPr lang="en-US" sz="3100" dirty="0" smtClean="0"/>
              <a:t>A lesson or teaching sequence</a:t>
            </a:r>
          </a:p>
          <a:p>
            <a:pPr>
              <a:buFont typeface="Wingdings" pitchFamily="2" charset="2"/>
              <a:buChar char="§"/>
            </a:pPr>
            <a:r>
              <a:rPr lang="en-US" sz="3100" dirty="0" smtClean="0"/>
              <a:t>A platform for sharing a unit of work and resources</a:t>
            </a:r>
            <a:endParaRPr lang="en-US" sz="3100" dirty="0"/>
          </a:p>
        </p:txBody>
      </p:sp>
      <p:pic>
        <p:nvPicPr>
          <p:cNvPr id="2050" name="Picture 2" descr="http://images.meez.com/user/1/5/8/6/9/3/0/3/15869303_bodyshot_300x400.gif"/>
          <p:cNvPicPr>
            <a:picLocks noChangeAspect="1" noChangeArrowheads="1" noCrop="1"/>
          </p:cNvPicPr>
          <p:nvPr/>
        </p:nvPicPr>
        <p:blipFill>
          <a:blip r:embed="rId3" cstate="print"/>
          <a:srcRect/>
          <a:stretch>
            <a:fillRect/>
          </a:stretch>
        </p:blipFill>
        <p:spPr bwMode="auto">
          <a:xfrm>
            <a:off x="5029200" y="0"/>
            <a:ext cx="4114800"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a:solidFill>
            <a:schemeClr val="accent2"/>
          </a:solidFill>
          <a:ln>
            <a:solidFill>
              <a:schemeClr val="tx1"/>
            </a:solidFill>
          </a:ln>
        </p:spPr>
        <p:txBody>
          <a:bodyPr>
            <a:normAutofit/>
          </a:bodyPr>
          <a:lstStyle/>
          <a:p>
            <a:r>
              <a:rPr lang="en-US" sz="4800" b="1" dirty="0" smtClean="0">
                <a:solidFill>
                  <a:schemeClr val="bg1"/>
                </a:solidFill>
              </a:rPr>
              <a:t>Assessment Tasks</a:t>
            </a:r>
            <a:endParaRPr lang="en-US" sz="4800" b="1" dirty="0">
              <a:solidFill>
                <a:schemeClr val="bg1"/>
              </a:solidFill>
            </a:endParaRPr>
          </a:p>
        </p:txBody>
      </p:sp>
      <p:sp>
        <p:nvSpPr>
          <p:cNvPr id="3" name="Content Placeholder 2"/>
          <p:cNvSpPr>
            <a:spLocks noGrp="1"/>
          </p:cNvSpPr>
          <p:nvPr>
            <p:ph sz="half" idx="1"/>
          </p:nvPr>
        </p:nvSpPr>
        <p:spPr>
          <a:xfrm>
            <a:off x="304800" y="1295400"/>
            <a:ext cx="8839200" cy="5181600"/>
          </a:xfrm>
        </p:spPr>
        <p:txBody>
          <a:bodyPr>
            <a:noAutofit/>
          </a:bodyPr>
          <a:lstStyle/>
          <a:p>
            <a:pPr>
              <a:buFont typeface="Wingdings" pitchFamily="2" charset="2"/>
              <a:buChar char="§"/>
            </a:pPr>
            <a:r>
              <a:rPr lang="en-US" sz="3000" dirty="0" smtClean="0"/>
              <a:t>If you do want to focus on the use of technology in </a:t>
            </a:r>
            <a:r>
              <a:rPr lang="en-US" sz="3000" dirty="0" smtClean="0"/>
              <a:t>a</a:t>
            </a:r>
            <a:r>
              <a:rPr lang="en-US" sz="3000" dirty="0" smtClean="0"/>
              <a:t> </a:t>
            </a:r>
            <a:r>
              <a:rPr lang="en-US" sz="3000" dirty="0" smtClean="0"/>
              <a:t>task, you could assess:</a:t>
            </a:r>
          </a:p>
          <a:p>
            <a:pPr>
              <a:buFontTx/>
              <a:buChar char="-"/>
            </a:pPr>
            <a:r>
              <a:rPr lang="en-AU" sz="3000" dirty="0" smtClean="0"/>
              <a:t>selects and uses appropriate forms of communication to present information to an audience</a:t>
            </a:r>
          </a:p>
          <a:p>
            <a:pPr>
              <a:buFontTx/>
              <a:buChar char="-"/>
            </a:pPr>
            <a:r>
              <a:rPr lang="en-AU" sz="3000" dirty="0" smtClean="0"/>
              <a:t>plans, implements and evaluates the effectiveness of the medium of production or form</a:t>
            </a:r>
          </a:p>
          <a:p>
            <a:pPr>
              <a:buFontTx/>
              <a:buChar char="-"/>
            </a:pPr>
            <a:r>
              <a:rPr lang="en-US" sz="3000" dirty="0" smtClean="0"/>
              <a:t>Students develop, select and use a range of strategies, including the selection and use of appropriate technology, to explore and develop solutions in solving problems</a:t>
            </a:r>
            <a:endParaRPr lang="en-AU" sz="3000" dirty="0" smtClean="0"/>
          </a:p>
          <a:p>
            <a:pPr>
              <a:buFontTx/>
              <a:buChar char="-"/>
            </a:pPr>
            <a:endParaRPr lang="en-US" sz="3100" dirty="0" smtClean="0"/>
          </a:p>
          <a:p>
            <a:pPr>
              <a:buNone/>
            </a:pPr>
            <a:endParaRPr lang="en-US" sz="31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Placeholder 2"/>
          <p:cNvSpPr>
            <a:spLocks noGrp="1"/>
          </p:cNvSpPr>
          <p:nvPr>
            <p:ph type="body" sz="half" idx="1"/>
          </p:nvPr>
        </p:nvSpPr>
        <p:spPr>
          <a:xfrm>
            <a:off x="228600" y="990600"/>
            <a:ext cx="4724400" cy="5562600"/>
          </a:xfrm>
        </p:spPr>
        <p:txBody>
          <a:bodyPr>
            <a:noAutofit/>
          </a:bodyPr>
          <a:lstStyle/>
          <a:p>
            <a:pPr eaLnBrk="1" hangingPunct="1">
              <a:buFont typeface="Wingdings" pitchFamily="2" charset="2"/>
              <a:buChar char="§"/>
            </a:pPr>
            <a:r>
              <a:rPr lang="en-US" sz="2400" b="1" dirty="0" smtClean="0"/>
              <a:t>Geography Topic: </a:t>
            </a:r>
            <a:r>
              <a:rPr lang="en-US" sz="2400" dirty="0" smtClean="0"/>
              <a:t>Investigating Australia’s Physical Environments</a:t>
            </a:r>
            <a:endParaRPr lang="en-US" sz="2400" i="1" dirty="0" smtClean="0"/>
          </a:p>
          <a:p>
            <a:pPr eaLnBrk="1" hangingPunct="1">
              <a:buFont typeface="Wingdings" pitchFamily="2" charset="2"/>
              <a:buChar char="§"/>
            </a:pPr>
            <a:r>
              <a:rPr lang="en-US" sz="2400" b="1" dirty="0" smtClean="0"/>
              <a:t>Concept: </a:t>
            </a:r>
            <a:r>
              <a:rPr lang="en-US" sz="2400" dirty="0" smtClean="0"/>
              <a:t>Interaction</a:t>
            </a:r>
          </a:p>
          <a:p>
            <a:pPr eaLnBrk="1" hangingPunct="1">
              <a:buFont typeface="Wingdings" pitchFamily="2" charset="2"/>
              <a:buChar char="§"/>
            </a:pPr>
            <a:r>
              <a:rPr lang="en-US" sz="2400" b="1" dirty="0" smtClean="0"/>
              <a:t>Task: </a:t>
            </a:r>
            <a:r>
              <a:rPr lang="en-US" sz="2400" dirty="0" smtClean="0"/>
              <a:t>Investigate one recent natural hazard; pose a research question you would like answered; locate, </a:t>
            </a:r>
            <a:r>
              <a:rPr lang="en-US" sz="2400" dirty="0" smtClean="0"/>
              <a:t>analyse</a:t>
            </a:r>
            <a:r>
              <a:rPr lang="en-US" sz="2400" dirty="0" smtClean="0"/>
              <a:t> and evaluate information, and present in any medium of production such as: </a:t>
            </a:r>
            <a:r>
              <a:rPr lang="en-US" sz="2400" dirty="0" smtClean="0"/>
              <a:t>an E-portfolio using </a:t>
            </a:r>
            <a:r>
              <a:rPr lang="en-US" sz="2400" b="1" i="1" dirty="0" smtClean="0"/>
              <a:t>OneNote</a:t>
            </a:r>
            <a:r>
              <a:rPr lang="en-US" sz="2400" dirty="0" smtClean="0"/>
              <a:t> with </a:t>
            </a:r>
            <a:r>
              <a:rPr lang="en-US" sz="2400" dirty="0" smtClean="0"/>
              <a:t>interviews, news footage and factual information or a </a:t>
            </a:r>
            <a:r>
              <a:rPr lang="en-US" sz="2400" dirty="0" smtClean="0"/>
              <a:t>Podcast using </a:t>
            </a:r>
            <a:r>
              <a:rPr lang="en-US" sz="2400" b="1" i="1" dirty="0" smtClean="0"/>
              <a:t>Audacity</a:t>
            </a:r>
            <a:r>
              <a:rPr lang="en-US" sz="2400" dirty="0" smtClean="0"/>
              <a:t>.  </a:t>
            </a:r>
            <a:endParaRPr lang="en-US" sz="2400" dirty="0" smtClean="0"/>
          </a:p>
        </p:txBody>
      </p:sp>
      <p:sp>
        <p:nvSpPr>
          <p:cNvPr id="57347" name="Rectangle 7"/>
          <p:cNvSpPr>
            <a:spLocks noGrp="1" noChangeArrowheads="1"/>
          </p:cNvSpPr>
          <p:nvPr>
            <p:ph type="title"/>
          </p:nvPr>
        </p:nvSpPr>
        <p:spPr>
          <a:xfrm>
            <a:off x="228600" y="152400"/>
            <a:ext cx="4572000" cy="762000"/>
          </a:xfrm>
          <a:solidFill>
            <a:schemeClr val="accent6">
              <a:lumMod val="75000"/>
            </a:schemeClr>
          </a:solidFill>
          <a:ln>
            <a:solidFill>
              <a:schemeClr val="tx1"/>
            </a:solidFill>
          </a:ln>
        </p:spPr>
        <p:txBody>
          <a:bodyPr>
            <a:normAutofit/>
          </a:bodyPr>
          <a:lstStyle/>
          <a:p>
            <a:pPr eaLnBrk="1" hangingPunct="1"/>
            <a:r>
              <a:rPr lang="en-US" sz="2800" b="1" dirty="0" smtClean="0">
                <a:solidFill>
                  <a:schemeClr val="bg1"/>
                </a:solidFill>
              </a:rPr>
              <a:t>Inquiry-based Research Task</a:t>
            </a:r>
          </a:p>
        </p:txBody>
      </p:sp>
      <p:pic>
        <p:nvPicPr>
          <p:cNvPr id="57348" name="Picture 6" descr="http://www.abc.net.au/reslib/200902/r337388_1530831.jpg"/>
          <p:cNvPicPr>
            <a:picLocks noChangeAspect="1" noChangeArrowheads="1"/>
          </p:cNvPicPr>
          <p:nvPr/>
        </p:nvPicPr>
        <p:blipFill>
          <a:blip r:embed="rId3" cstate="print"/>
          <a:srcRect/>
          <a:stretch>
            <a:fillRect/>
          </a:stretch>
        </p:blipFill>
        <p:spPr bwMode="auto">
          <a:xfrm>
            <a:off x="5005388" y="0"/>
            <a:ext cx="4138612" cy="2895600"/>
          </a:xfrm>
          <a:prstGeom prst="rect">
            <a:avLst/>
          </a:prstGeom>
          <a:noFill/>
          <a:ln w="9525">
            <a:noFill/>
            <a:miter lim="800000"/>
            <a:headEnd/>
            <a:tailEnd/>
          </a:ln>
        </p:spPr>
      </p:pic>
      <p:pic>
        <p:nvPicPr>
          <p:cNvPr id="57349" name="Picture 8" descr="http://www.abc.net.au/reslib/200801/r214557_831032.jpg"/>
          <p:cNvPicPr>
            <a:picLocks noChangeAspect="1" noChangeArrowheads="1"/>
          </p:cNvPicPr>
          <p:nvPr/>
        </p:nvPicPr>
        <p:blipFill>
          <a:blip r:embed="rId4" cstate="print"/>
          <a:srcRect/>
          <a:stretch>
            <a:fillRect/>
          </a:stretch>
        </p:blipFill>
        <p:spPr bwMode="auto">
          <a:xfrm>
            <a:off x="5029200" y="2743200"/>
            <a:ext cx="4114800" cy="2400300"/>
          </a:xfrm>
          <a:prstGeom prst="rect">
            <a:avLst/>
          </a:prstGeom>
          <a:noFill/>
          <a:ln w="9525">
            <a:noFill/>
            <a:miter lim="800000"/>
            <a:headEnd/>
            <a:tailEnd/>
          </a:ln>
        </p:spPr>
      </p:pic>
      <p:pic>
        <p:nvPicPr>
          <p:cNvPr id="57350" name="Picture 10" descr="http://www.worldproutassembly.org/images/drought-1000.jpg"/>
          <p:cNvPicPr>
            <a:picLocks noChangeAspect="1" noChangeArrowheads="1"/>
          </p:cNvPicPr>
          <p:nvPr/>
        </p:nvPicPr>
        <p:blipFill>
          <a:blip r:embed="rId5" cstate="print"/>
          <a:srcRect/>
          <a:stretch>
            <a:fillRect/>
          </a:stretch>
        </p:blipFill>
        <p:spPr bwMode="auto">
          <a:xfrm>
            <a:off x="5029200" y="4745038"/>
            <a:ext cx="4114800" cy="2112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228600" y="1600200"/>
            <a:ext cx="4267200" cy="4876800"/>
          </a:xfrm>
        </p:spPr>
        <p:txBody>
          <a:bodyPr/>
          <a:lstStyle/>
          <a:p>
            <a:pPr>
              <a:buNone/>
            </a:pPr>
            <a:r>
              <a:rPr lang="en-US" b="1" dirty="0" smtClean="0"/>
              <a:t>Science:</a:t>
            </a:r>
            <a:endParaRPr lang="en-US" b="1" dirty="0" smtClean="0">
              <a:hlinkClick r:id="rId2"/>
            </a:endParaRPr>
          </a:p>
          <a:p>
            <a:pPr>
              <a:buFont typeface="Wingdings" pitchFamily="2" charset="2"/>
              <a:buChar char="§"/>
            </a:pPr>
            <a:r>
              <a:rPr lang="en-US" u="sng" dirty="0" smtClean="0">
                <a:hlinkClick r:id="rId2"/>
              </a:rPr>
              <a:t>http</a:t>
            </a:r>
            <a:r>
              <a:rPr lang="en-US" u="sng" dirty="0" smtClean="0">
                <a:hlinkClick r:id="rId2"/>
              </a:rPr>
              <a:t>://</a:t>
            </a:r>
            <a:r>
              <a:rPr lang="en-US" u="sng" dirty="0" smtClean="0">
                <a:hlinkClick r:id="rId2"/>
              </a:rPr>
              <a:t>www.globe.gov/projects</a:t>
            </a:r>
            <a:endParaRPr lang="en-US" u="sng" dirty="0" smtClean="0"/>
          </a:p>
          <a:p>
            <a:pPr>
              <a:buFont typeface="Wingdings" pitchFamily="2" charset="2"/>
              <a:buChar char="§"/>
            </a:pPr>
            <a:r>
              <a:rPr lang="en-US" dirty="0" smtClean="0"/>
              <a:t>To promote the teaching and learning of science, </a:t>
            </a:r>
            <a:r>
              <a:rPr lang="en-US" dirty="0" smtClean="0"/>
              <a:t>and enhance </a:t>
            </a:r>
            <a:r>
              <a:rPr lang="en-US" dirty="0" smtClean="0"/>
              <a:t>environmental literacy and stewardship</a:t>
            </a:r>
            <a:endParaRPr lang="en-US" dirty="0"/>
          </a:p>
        </p:txBody>
      </p:sp>
      <p:pic>
        <p:nvPicPr>
          <p:cNvPr id="5" name="Content Placeholder 4" descr="inquirycycle3.gif"/>
          <p:cNvPicPr>
            <a:picLocks noGrp="1" noChangeAspect="1"/>
          </p:cNvPicPr>
          <p:nvPr>
            <p:ph sz="half" idx="2"/>
          </p:nvPr>
        </p:nvPicPr>
        <p:blipFill>
          <a:blip r:embed="rId3" cstate="print"/>
          <a:stretch>
            <a:fillRect/>
          </a:stretch>
        </p:blipFill>
        <p:spPr>
          <a:xfrm>
            <a:off x="4648200" y="0"/>
            <a:ext cx="4495800" cy="6858000"/>
          </a:xfrm>
        </p:spPr>
      </p:pic>
      <p:sp>
        <p:nvSpPr>
          <p:cNvPr id="6" name="Rectangle 7"/>
          <p:cNvSpPr>
            <a:spLocks noGrp="1" noChangeArrowheads="1"/>
          </p:cNvSpPr>
          <p:nvPr>
            <p:ph type="title"/>
          </p:nvPr>
        </p:nvSpPr>
        <p:spPr>
          <a:xfrm>
            <a:off x="152400" y="274638"/>
            <a:ext cx="4419600" cy="1143000"/>
          </a:xfrm>
          <a:solidFill>
            <a:schemeClr val="accent6">
              <a:lumMod val="75000"/>
            </a:schemeClr>
          </a:solidFill>
          <a:ln>
            <a:solidFill>
              <a:schemeClr val="tx1"/>
            </a:solidFill>
          </a:ln>
        </p:spPr>
        <p:txBody>
          <a:bodyPr>
            <a:normAutofit/>
          </a:bodyPr>
          <a:lstStyle/>
          <a:p>
            <a:pPr eaLnBrk="1" hangingPunct="1"/>
            <a:r>
              <a:rPr lang="en-US" sz="2800" b="1" dirty="0" smtClean="0">
                <a:solidFill>
                  <a:schemeClr val="bg1"/>
                </a:solidFill>
              </a:rPr>
              <a:t>Inquiry-based Research Task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228600" y="152400"/>
            <a:ext cx="5334000" cy="762000"/>
          </a:xfrm>
          <a:solidFill>
            <a:schemeClr val="tx1"/>
          </a:solidFill>
          <a:ln>
            <a:solidFill>
              <a:schemeClr val="tx1"/>
            </a:solidFill>
          </a:ln>
        </p:spPr>
        <p:txBody>
          <a:bodyPr>
            <a:noAutofit/>
          </a:bodyPr>
          <a:lstStyle/>
          <a:p>
            <a:r>
              <a:rPr lang="en-US" sz="3600" b="1" dirty="0" smtClean="0">
                <a:solidFill>
                  <a:srgbClr val="FF0000"/>
                </a:solidFill>
              </a:rPr>
              <a:t>Inquiry</a:t>
            </a:r>
            <a:r>
              <a:rPr lang="en-US" sz="3600" b="1" dirty="0" smtClean="0">
                <a:solidFill>
                  <a:srgbClr val="FF0000"/>
                </a:solidFill>
              </a:rPr>
              <a:t>-based </a:t>
            </a:r>
            <a:r>
              <a:rPr lang="en-US" sz="3600" b="1" dirty="0" smtClean="0">
                <a:solidFill>
                  <a:srgbClr val="FF0000"/>
                </a:solidFill>
              </a:rPr>
              <a:t>learning</a:t>
            </a:r>
            <a:endParaRPr lang="en-US" sz="3600" dirty="0" smtClean="0">
              <a:solidFill>
                <a:srgbClr val="FF0000"/>
              </a:solidFill>
            </a:endParaRPr>
          </a:p>
        </p:txBody>
      </p:sp>
      <p:sp>
        <p:nvSpPr>
          <p:cNvPr id="59395" name="Text Placeholder 2"/>
          <p:cNvSpPr>
            <a:spLocks noGrp="1"/>
          </p:cNvSpPr>
          <p:nvPr>
            <p:ph type="body" sz="half" idx="1"/>
          </p:nvPr>
        </p:nvSpPr>
        <p:spPr>
          <a:xfrm>
            <a:off x="228600" y="990600"/>
            <a:ext cx="5410200" cy="5638800"/>
          </a:xfrm>
        </p:spPr>
        <p:txBody>
          <a:bodyPr>
            <a:normAutofit lnSpcReduction="10000"/>
          </a:bodyPr>
          <a:lstStyle/>
          <a:p>
            <a:pPr>
              <a:buNone/>
            </a:pPr>
            <a:r>
              <a:rPr lang="en-US" sz="2600" b="1" dirty="0" smtClean="0"/>
              <a:t>Science: </a:t>
            </a:r>
            <a:endParaRPr lang="en-US" sz="2600" b="1" dirty="0" smtClean="0"/>
          </a:p>
          <a:p>
            <a:pPr>
              <a:buFont typeface="Wingdings" pitchFamily="2" charset="2"/>
              <a:buChar char="§"/>
            </a:pPr>
            <a:r>
              <a:rPr lang="en-US" sz="2600" b="1" dirty="0" smtClean="0"/>
              <a:t>Outcomes: </a:t>
            </a:r>
            <a:r>
              <a:rPr lang="en-US" sz="2600" dirty="0" smtClean="0"/>
              <a:t>5.4, 5.11.2, 5.13, 5.16, 5.18, 5.19</a:t>
            </a:r>
          </a:p>
          <a:p>
            <a:pPr>
              <a:buFont typeface="Wingdings" pitchFamily="2" charset="2"/>
              <a:buChar char="§"/>
            </a:pPr>
            <a:r>
              <a:rPr lang="en-US" sz="2600" b="1" dirty="0" smtClean="0"/>
              <a:t>Concept: </a:t>
            </a:r>
            <a:r>
              <a:rPr lang="en-US" sz="2600" dirty="0" smtClean="0"/>
              <a:t>Sustainability</a:t>
            </a:r>
          </a:p>
          <a:p>
            <a:pPr>
              <a:buFont typeface="Wingdings" pitchFamily="2" charset="2"/>
              <a:buChar char="§"/>
            </a:pPr>
            <a:r>
              <a:rPr lang="en-US" sz="2600" b="1" dirty="0" smtClean="0"/>
              <a:t>Question: </a:t>
            </a:r>
            <a:r>
              <a:rPr lang="en-US" sz="2600" dirty="0" smtClean="0"/>
              <a:t>Why do so many Australians believe that they do not need to reduce their global footprint?</a:t>
            </a:r>
          </a:p>
          <a:p>
            <a:pPr>
              <a:buFont typeface="Wingdings" pitchFamily="2" charset="2"/>
              <a:buChar char="§"/>
            </a:pPr>
            <a:r>
              <a:rPr lang="en-US" sz="2600" dirty="0" smtClean="0"/>
              <a:t> Online survey: </a:t>
            </a:r>
            <a:r>
              <a:rPr lang="en-US" sz="2600" dirty="0" smtClean="0">
                <a:hlinkClick r:id="rId3"/>
              </a:rPr>
              <a:t>http://www.zoomerang.com/</a:t>
            </a:r>
            <a:r>
              <a:rPr lang="en-US" sz="2600" dirty="0" smtClean="0"/>
              <a:t> </a:t>
            </a:r>
          </a:p>
          <a:p>
            <a:pPr>
              <a:buFont typeface="Wingdings" pitchFamily="2" charset="2"/>
              <a:buChar char="§"/>
            </a:pPr>
            <a:r>
              <a:rPr lang="en-US" sz="2600" b="1" dirty="0" smtClean="0"/>
              <a:t>The Product: </a:t>
            </a:r>
            <a:r>
              <a:rPr lang="en-US" sz="2600" dirty="0" smtClean="0"/>
              <a:t>Wiki, Power Point, </a:t>
            </a:r>
            <a:r>
              <a:rPr lang="en-US" sz="2600" dirty="0" smtClean="0"/>
              <a:t>Ning</a:t>
            </a:r>
            <a:r>
              <a:rPr lang="en-US" sz="2600" dirty="0" smtClean="0"/>
              <a:t>, short </a:t>
            </a:r>
            <a:r>
              <a:rPr lang="en-US" sz="2600" dirty="0" smtClean="0"/>
              <a:t>film, digital report, </a:t>
            </a:r>
            <a:r>
              <a:rPr lang="en-US" sz="2600" b="1" i="1" dirty="0" smtClean="0"/>
              <a:t>Captivate</a:t>
            </a:r>
            <a:r>
              <a:rPr lang="en-US" sz="2600" dirty="0" smtClean="0"/>
              <a:t>, podcast, </a:t>
            </a:r>
            <a:r>
              <a:rPr lang="en-US" sz="2600" b="1" i="1" dirty="0" smtClean="0"/>
              <a:t>OneNote</a:t>
            </a:r>
            <a:r>
              <a:rPr lang="en-US" sz="2600" dirty="0" smtClean="0"/>
              <a:t>, </a:t>
            </a:r>
            <a:r>
              <a:rPr lang="en-US" sz="2600" b="1" i="1" dirty="0" smtClean="0"/>
              <a:t>Presenter</a:t>
            </a:r>
            <a:r>
              <a:rPr lang="en-US" sz="2600" dirty="0" smtClean="0"/>
              <a:t>…</a:t>
            </a:r>
          </a:p>
        </p:txBody>
      </p:sp>
      <p:pic>
        <p:nvPicPr>
          <p:cNvPr id="59396" name="Content Placeholder 4" descr="foot print.jpg">
            <a:hlinkClick r:id="rId4" action="ppaction://hlinkfile"/>
          </p:cNvPr>
          <p:cNvPicPr>
            <a:picLocks noGrp="1" noChangeAspect="1"/>
          </p:cNvPicPr>
          <p:nvPr>
            <p:ph sz="half" idx="2"/>
          </p:nvPr>
        </p:nvPicPr>
        <p:blipFill>
          <a:blip r:embed="rId5" cstate="print"/>
          <a:srcRect/>
          <a:stretch>
            <a:fillRect/>
          </a:stretch>
        </p:blipFill>
        <p:spPr>
          <a:xfrm>
            <a:off x="5715000" y="0"/>
            <a:ext cx="3429000" cy="6858000"/>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TotalTime>
  <Words>1670</Words>
  <Application>Microsoft Office PowerPoint</Application>
  <PresentationFormat>On-screen Show (4:3)</PresentationFormat>
  <Paragraphs>225</Paragraphs>
  <Slides>26</Slides>
  <Notes>20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DER</vt:lpstr>
      <vt:lpstr>The Research</vt:lpstr>
      <vt:lpstr>Slide 3</vt:lpstr>
      <vt:lpstr>Planning for learning</vt:lpstr>
      <vt:lpstr>Suggestions</vt:lpstr>
      <vt:lpstr>Assessment Tasks</vt:lpstr>
      <vt:lpstr>Inquiry-based Research Task</vt:lpstr>
      <vt:lpstr>Inquiry-based Research Task</vt:lpstr>
      <vt:lpstr>Inquiry-based learning</vt:lpstr>
      <vt:lpstr>Digi-texts</vt:lpstr>
      <vt:lpstr>Learning Objects</vt:lpstr>
      <vt:lpstr>Programming with DER: Stage 5 English</vt:lpstr>
      <vt:lpstr>Programming with DER: Stage 5 English</vt:lpstr>
      <vt:lpstr>Programming with DER: Stage 5 English</vt:lpstr>
      <vt:lpstr>Programming with DER : Stage 4 Geography</vt:lpstr>
      <vt:lpstr>Programming with DER: Stage 4 Geography</vt:lpstr>
      <vt:lpstr>Software</vt:lpstr>
      <vt:lpstr>Software</vt:lpstr>
      <vt:lpstr>Software</vt:lpstr>
      <vt:lpstr>Captivate</vt:lpstr>
      <vt:lpstr>Power Point and Adobe Presenter</vt:lpstr>
      <vt:lpstr>Freemind</vt:lpstr>
      <vt:lpstr>Web20 Resources</vt:lpstr>
      <vt:lpstr>Web20 Resources</vt:lpstr>
      <vt:lpstr>Great Web20 Resources</vt:lpstr>
      <vt:lpstr>The Learning Environment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Peter</dc:creator>
  <cp:lastModifiedBy>Peter</cp:lastModifiedBy>
  <cp:revision>72</cp:revision>
  <dcterms:created xsi:type="dcterms:W3CDTF">2009-08-10T09:22:16Z</dcterms:created>
  <dcterms:modified xsi:type="dcterms:W3CDTF">2009-12-12T07:56:07Z</dcterms:modified>
</cp:coreProperties>
</file>